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97" r:id="rId32"/>
    <p:sldId id="287" r:id="rId33"/>
    <p:sldId id="296" r:id="rId34"/>
    <p:sldId id="291" r:id="rId35"/>
    <p:sldId id="294" r:id="rId36"/>
    <p:sldId id="288" r:id="rId37"/>
    <p:sldId id="292" r:id="rId38"/>
    <p:sldId id="293"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21" r:id="rId54"/>
    <p:sldId id="322" r:id="rId55"/>
    <p:sldId id="323" r:id="rId56"/>
    <p:sldId id="324" r:id="rId57"/>
    <p:sldId id="312" r:id="rId58"/>
    <p:sldId id="313" r:id="rId59"/>
    <p:sldId id="314" r:id="rId60"/>
    <p:sldId id="315" r:id="rId61"/>
    <p:sldId id="316" r:id="rId62"/>
    <p:sldId id="317" r:id="rId63"/>
    <p:sldId id="318" r:id="rId64"/>
    <p:sldId id="319" r:id="rId65"/>
    <p:sldId id="320" r:id="rId66"/>
    <p:sldId id="357" r:id="rId67"/>
    <p:sldId id="325" r:id="rId68"/>
    <p:sldId id="327" r:id="rId69"/>
    <p:sldId id="326" r:id="rId70"/>
    <p:sldId id="328" r:id="rId71"/>
    <p:sldId id="329" r:id="rId72"/>
    <p:sldId id="330" r:id="rId73"/>
    <p:sldId id="331" r:id="rId74"/>
    <p:sldId id="333" r:id="rId75"/>
    <p:sldId id="334" r:id="rId76"/>
    <p:sldId id="335" r:id="rId77"/>
    <p:sldId id="336" r:id="rId78"/>
    <p:sldId id="337" r:id="rId79"/>
    <p:sldId id="338" r:id="rId80"/>
    <p:sldId id="339" r:id="rId81"/>
    <p:sldId id="340" r:id="rId82"/>
    <p:sldId id="341" r:id="rId83"/>
    <p:sldId id="342" r:id="rId84"/>
    <p:sldId id="343" r:id="rId85"/>
    <p:sldId id="344" r:id="rId86"/>
    <p:sldId id="345" r:id="rId87"/>
    <p:sldId id="346" r:id="rId88"/>
    <p:sldId id="347" r:id="rId89"/>
    <p:sldId id="348" r:id="rId90"/>
    <p:sldId id="352" r:id="rId91"/>
    <p:sldId id="353" r:id="rId92"/>
    <p:sldId id="354" r:id="rId93"/>
    <p:sldId id="355" r:id="rId94"/>
    <p:sldId id="356"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5029200"/>
          </a:xfrm>
        </p:spPr>
        <p:txBody>
          <a:bodyPr>
            <a:normAutofit/>
          </a:bodyPr>
          <a:lstStyle/>
          <a:p>
            <a:r>
              <a:rPr lang="en-US" sz="6000" dirty="0" smtClean="0"/>
              <a:t>PLANT TOXICITY </a:t>
            </a:r>
            <a:endParaRPr lang="en-US"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err="1" smtClean="0"/>
              <a:t>Menthofuran</a:t>
            </a:r>
            <a:endParaRPr lang="en-US" sz="3600" dirty="0"/>
          </a:p>
        </p:txBody>
      </p:sp>
      <p:sp>
        <p:nvSpPr>
          <p:cNvPr id="3" name="Content Placeholder 2"/>
          <p:cNvSpPr>
            <a:spLocks noGrp="1"/>
          </p:cNvSpPr>
          <p:nvPr>
            <p:ph idx="1"/>
          </p:nvPr>
        </p:nvSpPr>
        <p:spPr>
          <a:xfrm>
            <a:off x="457200" y="1295400"/>
            <a:ext cx="8229600" cy="5334000"/>
          </a:xfrm>
        </p:spPr>
        <p:txBody>
          <a:bodyPr/>
          <a:lstStyle/>
          <a:p>
            <a:pPr algn="just">
              <a:lnSpc>
                <a:spcPct val="150000"/>
              </a:lnSpc>
            </a:pPr>
            <a:r>
              <a:rPr lang="en-US" sz="2800" dirty="0" err="1" smtClean="0"/>
              <a:t>Menthofuran</a:t>
            </a:r>
            <a:r>
              <a:rPr lang="en-US" sz="2800" dirty="0" smtClean="0"/>
              <a:t> is a </a:t>
            </a:r>
            <a:r>
              <a:rPr lang="en-US" sz="2800" dirty="0" err="1" smtClean="0"/>
              <a:t>monoterpene</a:t>
            </a:r>
            <a:r>
              <a:rPr lang="en-US" sz="2800" dirty="0" smtClean="0"/>
              <a:t> present in mint plants and variety of essential oils (peppermint oil, mint oil, pennyroyal oil )</a:t>
            </a:r>
          </a:p>
          <a:p>
            <a:pPr algn="just">
              <a:lnSpc>
                <a:spcPct val="150000"/>
              </a:lnSpc>
            </a:pPr>
            <a:r>
              <a:rPr lang="en-US" sz="2800" dirty="0" smtClean="0"/>
              <a:t> Oxidized by mammalian </a:t>
            </a:r>
            <a:r>
              <a:rPr lang="en-US" sz="2800" dirty="0" err="1" smtClean="0"/>
              <a:t>cytochrome</a:t>
            </a:r>
            <a:r>
              <a:rPr lang="en-US" sz="2800" dirty="0" smtClean="0"/>
              <a:t> P450 (CYP) to </a:t>
            </a:r>
            <a:r>
              <a:rPr lang="en-US" sz="2800" dirty="0" err="1" smtClean="0"/>
              <a:t>hepatotoxic</a:t>
            </a:r>
            <a:r>
              <a:rPr lang="en-US" sz="2800" dirty="0" smtClean="0"/>
              <a:t> metabolites</a:t>
            </a:r>
          </a:p>
          <a:p>
            <a:pPr>
              <a:lnSpc>
                <a:spcPct val="150000"/>
              </a:lnSpc>
            </a:pPr>
            <a:r>
              <a:rPr lang="en-US" dirty="0" smtClean="0"/>
              <a:t>Massive </a:t>
            </a:r>
            <a:r>
              <a:rPr lang="en-US" dirty="0" err="1" smtClean="0"/>
              <a:t>centrilobular</a:t>
            </a:r>
            <a:r>
              <a:rPr lang="en-US" dirty="0" smtClean="0"/>
              <a:t> necrosis of the liver, pulmonary </a:t>
            </a:r>
            <a:r>
              <a:rPr lang="en-US" dirty="0" err="1" smtClean="0"/>
              <a:t>oedema</a:t>
            </a:r>
            <a:r>
              <a:rPr lang="en-US" dirty="0" smtClean="0"/>
              <a:t> and internal </a:t>
            </a:r>
            <a:r>
              <a:rPr lang="en-US" dirty="0" err="1" smtClean="0"/>
              <a:t>haemorrhage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Phenyl propane</a:t>
            </a:r>
            <a:endParaRPr lang="en-US" dirty="0"/>
          </a:p>
        </p:txBody>
      </p:sp>
      <p:sp>
        <p:nvSpPr>
          <p:cNvPr id="3" name="Content Placeholder 2"/>
          <p:cNvSpPr>
            <a:spLocks noGrp="1"/>
          </p:cNvSpPr>
          <p:nvPr>
            <p:ph idx="1"/>
          </p:nvPr>
        </p:nvSpPr>
        <p:spPr>
          <a:xfrm>
            <a:off x="457200" y="1066800"/>
            <a:ext cx="8229600" cy="5562600"/>
          </a:xfrm>
        </p:spPr>
        <p:txBody>
          <a:bodyPr>
            <a:normAutofit fontScale="92500" lnSpcReduction="20000"/>
          </a:bodyPr>
          <a:lstStyle/>
          <a:p>
            <a:pPr algn="just">
              <a:lnSpc>
                <a:spcPct val="150000"/>
              </a:lnSpc>
            </a:pPr>
            <a:r>
              <a:rPr lang="en-US" dirty="0" smtClean="0"/>
              <a:t>Class of phenyl propanoids in which a benzene ring has an </a:t>
            </a:r>
            <a:r>
              <a:rPr lang="en-US" dirty="0" err="1" smtClean="0"/>
              <a:t>allyll</a:t>
            </a:r>
            <a:r>
              <a:rPr lang="en-US" dirty="0" smtClean="0"/>
              <a:t> group (An </a:t>
            </a:r>
            <a:r>
              <a:rPr lang="en-US" dirty="0" err="1" smtClean="0"/>
              <a:t>allyl</a:t>
            </a:r>
            <a:r>
              <a:rPr lang="en-US" dirty="0" smtClean="0"/>
              <a:t> group is a substituent with the structural formula H</a:t>
            </a:r>
            <a:r>
              <a:rPr lang="en-US" baseline="-25000" dirty="0" smtClean="0"/>
              <a:t>2</a:t>
            </a:r>
            <a:r>
              <a:rPr lang="en-US" dirty="0" smtClean="0"/>
              <a:t>C=CH-CH</a:t>
            </a:r>
            <a:r>
              <a:rPr lang="en-US" baseline="-25000" dirty="0" smtClean="0"/>
              <a:t>2</a:t>
            </a:r>
            <a:r>
              <a:rPr lang="en-US" dirty="0" smtClean="0"/>
              <a:t>R, where R is the rest of the molecule) The -</a:t>
            </a:r>
            <a:r>
              <a:rPr lang="en-US" dirty="0" err="1" smtClean="0"/>
              <a:t>yl</a:t>
            </a:r>
            <a:r>
              <a:rPr lang="en-US" dirty="0" smtClean="0"/>
              <a:t> ending means "a fragment of an </a:t>
            </a:r>
            <a:r>
              <a:rPr lang="en-US" dirty="0" err="1" smtClean="0"/>
              <a:t>alkane</a:t>
            </a:r>
            <a:r>
              <a:rPr lang="en-US" dirty="0" smtClean="0"/>
              <a:t> formed by removing a hydrogen attached to it. </a:t>
            </a:r>
          </a:p>
          <a:p>
            <a:pPr algn="just">
              <a:lnSpc>
                <a:spcPct val="150000"/>
              </a:lnSpc>
            </a:pPr>
            <a:r>
              <a:rPr lang="en-US" dirty="0" err="1" smtClean="0"/>
              <a:t>Phenylpropanes</a:t>
            </a:r>
            <a:r>
              <a:rPr lang="en-US" dirty="0" smtClean="0"/>
              <a:t> have been used as a precursors for a variety of effective insecticides and flavoring agent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err="1" smtClean="0"/>
              <a:t>Myristicin</a:t>
            </a:r>
            <a:endParaRPr lang="en-US" dirty="0"/>
          </a:p>
        </p:txBody>
      </p:sp>
      <p:sp>
        <p:nvSpPr>
          <p:cNvPr id="3" name="Content Placeholder 2"/>
          <p:cNvSpPr>
            <a:spLocks noGrp="1"/>
          </p:cNvSpPr>
          <p:nvPr>
            <p:ph idx="1"/>
          </p:nvPr>
        </p:nvSpPr>
        <p:spPr>
          <a:xfrm>
            <a:off x="457200" y="1295400"/>
            <a:ext cx="8229600" cy="5181600"/>
          </a:xfrm>
        </p:spPr>
        <p:txBody>
          <a:bodyPr>
            <a:normAutofit/>
          </a:bodyPr>
          <a:lstStyle/>
          <a:p>
            <a:pPr algn="just"/>
            <a:r>
              <a:rPr lang="en-US" dirty="0" err="1" smtClean="0"/>
              <a:t>Myristicin</a:t>
            </a:r>
            <a:r>
              <a:rPr lang="en-US" dirty="0" smtClean="0"/>
              <a:t> is aromatic ether extracted from nutmeg common name (</a:t>
            </a:r>
            <a:r>
              <a:rPr lang="en-US" dirty="0" err="1" smtClean="0"/>
              <a:t>Jefal</a:t>
            </a:r>
            <a:r>
              <a:rPr lang="en-US" dirty="0" smtClean="0"/>
              <a:t>),  Parsley common name (</a:t>
            </a:r>
            <a:r>
              <a:rPr lang="en-US" dirty="0" err="1" smtClean="0"/>
              <a:t>Ajwain</a:t>
            </a:r>
            <a:r>
              <a:rPr lang="en-US" dirty="0" smtClean="0"/>
              <a:t> </a:t>
            </a:r>
            <a:r>
              <a:rPr lang="en-US" dirty="0" err="1" smtClean="0"/>
              <a:t>Kharasani</a:t>
            </a:r>
            <a:r>
              <a:rPr lang="en-US" dirty="0" smtClean="0"/>
              <a:t>) contains 10-30% (in leaves and roots) and carrot(</a:t>
            </a:r>
            <a:r>
              <a:rPr lang="en-US" i="1" dirty="0" err="1" smtClean="0"/>
              <a:t>Daucus</a:t>
            </a:r>
            <a:r>
              <a:rPr lang="en-US" i="1" dirty="0" smtClean="0"/>
              <a:t> </a:t>
            </a:r>
            <a:r>
              <a:rPr lang="en-US" i="1" dirty="0" err="1" smtClean="0"/>
              <a:t>carota</a:t>
            </a:r>
            <a:r>
              <a:rPr lang="en-US" dirty="0" smtClean="0"/>
              <a:t> subsp. </a:t>
            </a:r>
            <a:r>
              <a:rPr lang="en-US" i="1" dirty="0" err="1" smtClean="0"/>
              <a:t>sativus</a:t>
            </a:r>
            <a:r>
              <a:rPr lang="en-US" dirty="0" smtClean="0"/>
              <a:t>)  contains </a:t>
            </a:r>
            <a:r>
              <a:rPr lang="en-US" dirty="0" err="1" smtClean="0"/>
              <a:t>myristicin</a:t>
            </a:r>
            <a:endParaRPr lang="en-US" dirty="0" smtClean="0"/>
          </a:p>
          <a:p>
            <a:pPr algn="just"/>
            <a:r>
              <a:rPr lang="en-US" dirty="0" smtClean="0"/>
              <a:t> </a:t>
            </a:r>
            <a:r>
              <a:rPr lang="en-US" dirty="0" err="1" smtClean="0"/>
              <a:t>Myristicin</a:t>
            </a:r>
            <a:r>
              <a:rPr lang="en-US" dirty="0" smtClean="0"/>
              <a:t> is 1-allyl-3, 4-methylenedioxy-5-methoxybenzene, is a naturally occurring </a:t>
            </a:r>
            <a:r>
              <a:rPr lang="en-US" dirty="0" err="1" smtClean="0"/>
              <a:t>alkenyl</a:t>
            </a:r>
            <a:r>
              <a:rPr lang="en-US" dirty="0" smtClean="0"/>
              <a:t> benzene compound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Uses</a:t>
            </a:r>
            <a:endParaRPr lang="en-US" dirty="0"/>
          </a:p>
        </p:txBody>
      </p:sp>
      <p:sp>
        <p:nvSpPr>
          <p:cNvPr id="3" name="Content Placeholder 2"/>
          <p:cNvSpPr>
            <a:spLocks noGrp="1"/>
          </p:cNvSpPr>
          <p:nvPr>
            <p:ph idx="1"/>
          </p:nvPr>
        </p:nvSpPr>
        <p:spPr/>
        <p:txBody>
          <a:bodyPr>
            <a:normAutofit/>
          </a:bodyPr>
          <a:lstStyle/>
          <a:p>
            <a:pPr lvl="0" algn="just"/>
            <a:r>
              <a:rPr lang="en-US" dirty="0" smtClean="0"/>
              <a:t>Insecticidal agent, Used to flavor cigarettes</a:t>
            </a:r>
            <a:r>
              <a:rPr lang="en-US" b="1" dirty="0" smtClean="0"/>
              <a:t> </a:t>
            </a:r>
            <a:endParaRPr lang="en-US" dirty="0" smtClean="0"/>
          </a:p>
          <a:p>
            <a:pPr lvl="0" algn="just"/>
            <a:r>
              <a:rPr lang="en-US" dirty="0" err="1" smtClean="0"/>
              <a:t>Chemopreventive</a:t>
            </a:r>
            <a:endParaRPr lang="en-US" dirty="0" smtClean="0"/>
          </a:p>
          <a:p>
            <a:pPr lvl="0" algn="just"/>
            <a:r>
              <a:rPr lang="en-US" dirty="0" err="1" smtClean="0"/>
              <a:t>Hepatoprotective</a:t>
            </a:r>
            <a:r>
              <a:rPr lang="en-US" dirty="0" smtClean="0"/>
              <a:t> </a:t>
            </a:r>
          </a:p>
          <a:p>
            <a:pPr lvl="0" algn="just"/>
            <a:r>
              <a:rPr lang="en-US" dirty="0" err="1" smtClean="0"/>
              <a:t>Myristicin</a:t>
            </a:r>
            <a:r>
              <a:rPr lang="en-US" dirty="0" smtClean="0"/>
              <a:t> from Parsley leaf oil induces phase II enzymes allowing for detoxification of carcinogens.</a:t>
            </a:r>
          </a:p>
          <a:p>
            <a:pPr algn="just"/>
            <a:r>
              <a:rPr lang="en-US" dirty="0" err="1" smtClean="0"/>
              <a:t>Myristicin</a:t>
            </a:r>
            <a:r>
              <a:rPr lang="en-US" dirty="0" smtClean="0"/>
              <a:t> has anticancer properties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Toxicity</a:t>
            </a:r>
            <a:endParaRPr lang="en-US" dirty="0"/>
          </a:p>
        </p:txBody>
      </p:sp>
      <p:sp>
        <p:nvSpPr>
          <p:cNvPr id="3" name="Content Placeholder 2"/>
          <p:cNvSpPr>
            <a:spLocks noGrp="1"/>
          </p:cNvSpPr>
          <p:nvPr>
            <p:ph idx="1"/>
          </p:nvPr>
        </p:nvSpPr>
        <p:spPr>
          <a:xfrm>
            <a:off x="457200" y="228600"/>
            <a:ext cx="8458200" cy="6324600"/>
          </a:xfrm>
        </p:spPr>
        <p:txBody>
          <a:bodyPr>
            <a:normAutofit fontScale="32500" lnSpcReduction="20000"/>
          </a:bodyPr>
          <a:lstStyle/>
          <a:p>
            <a:pPr algn="just">
              <a:buNone/>
            </a:pPr>
            <a:r>
              <a:rPr lang="en-US" sz="7200" dirty="0" smtClean="0"/>
              <a:t> </a:t>
            </a:r>
          </a:p>
          <a:p>
            <a:pPr algn="just"/>
            <a:endParaRPr lang="en-US" sz="7200" dirty="0" smtClean="0"/>
          </a:p>
          <a:p>
            <a:pPr algn="just">
              <a:lnSpc>
                <a:spcPct val="170000"/>
              </a:lnSpc>
            </a:pPr>
            <a:r>
              <a:rPr lang="en-US" sz="7400" dirty="0" smtClean="0"/>
              <a:t>More than 1–2 mg of </a:t>
            </a:r>
            <a:r>
              <a:rPr lang="en-US" sz="7400" dirty="0" err="1" smtClean="0"/>
              <a:t>myristicin</a:t>
            </a:r>
            <a:r>
              <a:rPr lang="en-US" sz="7400" dirty="0" smtClean="0"/>
              <a:t>/kg body weight is  toxic dose</a:t>
            </a:r>
          </a:p>
          <a:p>
            <a:pPr lvl="0" algn="just">
              <a:lnSpc>
                <a:spcPct val="170000"/>
              </a:lnSpc>
            </a:pPr>
            <a:r>
              <a:rPr lang="en-US" sz="7400" dirty="0" smtClean="0"/>
              <a:t>Used as hallucinogenic narcotic, adverse effects on neuronal cells. </a:t>
            </a:r>
          </a:p>
          <a:p>
            <a:pPr algn="just">
              <a:lnSpc>
                <a:spcPct val="170000"/>
              </a:lnSpc>
            </a:pPr>
            <a:r>
              <a:rPr lang="en-US" sz="7400" dirty="0" smtClean="0"/>
              <a:t>Cause psychopharmacological effects such as hallucination, have anti-cholinergic (Poor coordination, Dementia</a:t>
            </a:r>
            <a:r>
              <a:rPr lang="en-US" sz="7400" baseline="30000" dirty="0" smtClean="0"/>
              <a:t>, </a:t>
            </a:r>
            <a:r>
              <a:rPr lang="en-US" sz="7400" dirty="0" smtClean="0"/>
              <a:t>Dry-mouth, Stopping of sweating, Increased body temperature, Pupil dilation, Loss of accommodation (loss of focusing ability, blurred vision), Double-vision, Increased heart rate, Euphoria, </a:t>
            </a:r>
          </a:p>
          <a:p>
            <a:pPr algn="just">
              <a:lnSpc>
                <a:spcPct val="170000"/>
              </a:lnSpc>
            </a:pPr>
            <a:r>
              <a:rPr lang="en-US" sz="7400" dirty="0" smtClean="0"/>
              <a:t>Respiratory depression</a:t>
            </a:r>
          </a:p>
          <a:p>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pPr lvl="0" algn="just">
              <a:lnSpc>
                <a:spcPct val="150000"/>
              </a:lnSpc>
            </a:pPr>
            <a:r>
              <a:rPr lang="en-US" dirty="0" smtClean="0"/>
              <a:t>Apoptosis.</a:t>
            </a:r>
          </a:p>
          <a:p>
            <a:pPr lvl="0" algn="just">
              <a:lnSpc>
                <a:spcPct val="150000"/>
              </a:lnSpc>
            </a:pPr>
            <a:r>
              <a:rPr lang="en-US" dirty="0" err="1" smtClean="0"/>
              <a:t>Myristicin</a:t>
            </a:r>
            <a:r>
              <a:rPr lang="en-US" dirty="0" smtClean="0"/>
              <a:t> toxicity can cause symptoms including disorientation, increased heart rate, high blood pressure, dry mouth, abdominal pain, and possibly seizures.  Symptoms can last up to 48 hours.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Cont…</a:t>
            </a:r>
            <a:endParaRPr lang="en-US" dirty="0"/>
          </a:p>
        </p:txBody>
      </p:sp>
      <p:sp>
        <p:nvSpPr>
          <p:cNvPr id="3" name="Content Placeholder 2"/>
          <p:cNvSpPr>
            <a:spLocks noGrp="1"/>
          </p:cNvSpPr>
          <p:nvPr>
            <p:ph idx="1"/>
          </p:nvPr>
        </p:nvSpPr>
        <p:spPr>
          <a:xfrm>
            <a:off x="457200" y="1219200"/>
            <a:ext cx="8382000" cy="5334000"/>
          </a:xfrm>
        </p:spPr>
        <p:txBody>
          <a:bodyPr>
            <a:normAutofit/>
          </a:bodyPr>
          <a:lstStyle/>
          <a:p>
            <a:pPr algn="just"/>
            <a:r>
              <a:rPr lang="en-US" dirty="0" smtClean="0"/>
              <a:t>Supportive </a:t>
            </a:r>
            <a:r>
              <a:rPr lang="en-US" dirty="0" smtClean="0"/>
              <a:t>therapy is used for toxicity of </a:t>
            </a:r>
            <a:r>
              <a:rPr lang="en-US" dirty="0" err="1" smtClean="0"/>
              <a:t>myristicin</a:t>
            </a:r>
            <a:r>
              <a:rPr lang="en-US" dirty="0" smtClean="0"/>
              <a:t>.</a:t>
            </a:r>
          </a:p>
          <a:p>
            <a:pPr lvl="0" algn="just"/>
            <a:r>
              <a:rPr lang="en-US" dirty="0" err="1" smtClean="0"/>
              <a:t>Phenytoin</a:t>
            </a:r>
            <a:r>
              <a:rPr lang="en-US" dirty="0" smtClean="0"/>
              <a:t> is used for treatment of toxicity of </a:t>
            </a:r>
            <a:r>
              <a:rPr lang="en-US" dirty="0" err="1" smtClean="0"/>
              <a:t>myristicin</a:t>
            </a:r>
            <a:r>
              <a:rPr lang="en-US" dirty="0" smtClean="0"/>
              <a:t>.</a:t>
            </a:r>
          </a:p>
          <a:p>
            <a:pPr algn="just"/>
            <a:r>
              <a:rPr lang="en-US" dirty="0" smtClean="0"/>
              <a:t>Gastric </a:t>
            </a:r>
            <a:r>
              <a:rPr lang="en-US" dirty="0" err="1" smtClean="0"/>
              <a:t>lavage</a:t>
            </a:r>
            <a:r>
              <a:rPr lang="en-US" dirty="0" smtClean="0"/>
              <a:t> also done to remove toxicity of </a:t>
            </a:r>
            <a:r>
              <a:rPr lang="en-US" dirty="0" err="1" smtClean="0"/>
              <a:t>myristicin</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APIOL</a:t>
            </a:r>
            <a:endParaRPr lang="en-US" dirty="0"/>
          </a:p>
        </p:txBody>
      </p:sp>
      <p:sp>
        <p:nvSpPr>
          <p:cNvPr id="3" name="Content Placeholder 2"/>
          <p:cNvSpPr>
            <a:spLocks noGrp="1"/>
          </p:cNvSpPr>
          <p:nvPr>
            <p:ph idx="1"/>
          </p:nvPr>
        </p:nvSpPr>
        <p:spPr>
          <a:xfrm>
            <a:off x="457200" y="1219200"/>
            <a:ext cx="8458200" cy="5410200"/>
          </a:xfrm>
        </p:spPr>
        <p:txBody>
          <a:bodyPr>
            <a:normAutofit fontScale="92500" lnSpcReduction="10000"/>
          </a:bodyPr>
          <a:lstStyle/>
          <a:p>
            <a:pPr algn="just">
              <a:lnSpc>
                <a:spcPct val="150000"/>
              </a:lnSpc>
            </a:pPr>
            <a:r>
              <a:rPr lang="en-US" dirty="0" err="1" smtClean="0"/>
              <a:t>Apiol</a:t>
            </a:r>
            <a:r>
              <a:rPr lang="en-US" dirty="0" smtClean="0"/>
              <a:t> is organic chemical compound extracted from the seeds and leaves of parsley (</a:t>
            </a:r>
            <a:r>
              <a:rPr lang="en-US" dirty="0" err="1" smtClean="0"/>
              <a:t>Petrosileum</a:t>
            </a:r>
            <a:r>
              <a:rPr lang="en-US" dirty="0" smtClean="0"/>
              <a:t> </a:t>
            </a:r>
            <a:r>
              <a:rPr lang="en-US" dirty="0" err="1" smtClean="0"/>
              <a:t>hortense</a:t>
            </a:r>
            <a:r>
              <a:rPr lang="en-US" dirty="0" smtClean="0"/>
              <a:t>).</a:t>
            </a:r>
          </a:p>
          <a:p>
            <a:pPr lvl="0" algn="just">
              <a:lnSpc>
                <a:spcPct val="150000"/>
              </a:lnSpc>
            </a:pPr>
            <a:r>
              <a:rPr lang="en-US" dirty="0" err="1" smtClean="0"/>
              <a:t>Apiol</a:t>
            </a:r>
            <a:r>
              <a:rPr lang="en-US" dirty="0" smtClean="0"/>
              <a:t> were used by women in the middle Ages to terminate pregnancies, used to treat amenorrhea (an abnormal absence of menstruation) and </a:t>
            </a:r>
            <a:r>
              <a:rPr lang="en-US" dirty="0" err="1" smtClean="0"/>
              <a:t>dysmenorrhoea</a:t>
            </a:r>
            <a:r>
              <a:rPr lang="en-US" dirty="0" smtClean="0"/>
              <a:t> (painful menstruation), regularizes menstruation,  used as diuretic.</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Toxicity</a:t>
            </a:r>
            <a:endParaRPr lang="en-US" dirty="0"/>
          </a:p>
        </p:txBody>
      </p:sp>
      <p:sp>
        <p:nvSpPr>
          <p:cNvPr id="3" name="Content Placeholder 2"/>
          <p:cNvSpPr>
            <a:spLocks noGrp="1"/>
          </p:cNvSpPr>
          <p:nvPr>
            <p:ph idx="1"/>
          </p:nvPr>
        </p:nvSpPr>
        <p:spPr>
          <a:xfrm>
            <a:off x="457200" y="1143000"/>
            <a:ext cx="8229600" cy="5486400"/>
          </a:xfrm>
        </p:spPr>
        <p:txBody>
          <a:bodyPr>
            <a:normAutofit fontScale="92500" lnSpcReduction="10000"/>
          </a:bodyPr>
          <a:lstStyle/>
          <a:p>
            <a:pPr algn="just">
              <a:lnSpc>
                <a:spcPct val="150000"/>
              </a:lnSpc>
            </a:pPr>
            <a:r>
              <a:rPr lang="en-US" dirty="0" smtClean="0"/>
              <a:t>More than  0.2 to 0.6 milliliters is toxic dose</a:t>
            </a:r>
          </a:p>
          <a:p>
            <a:pPr lvl="0" algn="just">
              <a:lnSpc>
                <a:spcPct val="150000"/>
              </a:lnSpc>
            </a:pPr>
            <a:r>
              <a:rPr lang="en-US" dirty="0" smtClean="0"/>
              <a:t>Causes cell membrane dissolution, </a:t>
            </a:r>
            <a:r>
              <a:rPr lang="en-US" dirty="0" err="1" smtClean="0"/>
              <a:t>haematuria</a:t>
            </a:r>
            <a:r>
              <a:rPr lang="en-US" dirty="0" smtClean="0"/>
              <a:t> (presence of red blood cells in the urine), fatty liver and necrosis.</a:t>
            </a:r>
          </a:p>
          <a:p>
            <a:pPr lvl="0" algn="just">
              <a:lnSpc>
                <a:spcPct val="150000"/>
              </a:lnSpc>
            </a:pPr>
            <a:r>
              <a:rPr lang="en-US" dirty="0" smtClean="0"/>
              <a:t>Nausea, vomiting, abdominal distress and diarrhea, a state of shock and other signs of severe coagulation’s alteration. </a:t>
            </a:r>
          </a:p>
          <a:p>
            <a:pPr algn="just">
              <a:lnSpc>
                <a:spcPct val="150000"/>
              </a:lnSpc>
            </a:pPr>
            <a:r>
              <a:rPr lang="en-US" dirty="0" smtClean="0"/>
              <a:t>Liver and kidney damage is slow.</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Treatment</a:t>
            </a:r>
            <a:endParaRPr lang="en-US" dirty="0"/>
          </a:p>
        </p:txBody>
      </p:sp>
      <p:sp>
        <p:nvSpPr>
          <p:cNvPr id="3" name="Content Placeholder 2"/>
          <p:cNvSpPr>
            <a:spLocks noGrp="1"/>
          </p:cNvSpPr>
          <p:nvPr>
            <p:ph idx="1"/>
          </p:nvPr>
        </p:nvSpPr>
        <p:spPr>
          <a:xfrm>
            <a:off x="457200" y="1066800"/>
            <a:ext cx="8458200" cy="5562600"/>
          </a:xfrm>
        </p:spPr>
        <p:txBody>
          <a:bodyPr>
            <a:normAutofit/>
          </a:bodyPr>
          <a:lstStyle/>
          <a:p>
            <a:pPr algn="just"/>
            <a:r>
              <a:rPr lang="en-US" dirty="0" smtClean="0"/>
              <a:t>Avoided in pregnancy because it have </a:t>
            </a:r>
            <a:r>
              <a:rPr lang="en-US" dirty="0" err="1" smtClean="0"/>
              <a:t>abortifacient</a:t>
            </a:r>
            <a:r>
              <a:rPr lang="en-US" dirty="0" smtClean="0"/>
              <a:t> effect.</a:t>
            </a:r>
          </a:p>
          <a:p>
            <a:pPr lvl="0" algn="just"/>
            <a:r>
              <a:rPr lang="en-US" dirty="0" smtClean="0"/>
              <a:t>Perform gastric </a:t>
            </a:r>
            <a:r>
              <a:rPr lang="en-US" dirty="0" err="1" smtClean="0"/>
              <a:t>lavage</a:t>
            </a:r>
            <a:r>
              <a:rPr lang="en-US" dirty="0" smtClean="0"/>
              <a:t>.</a:t>
            </a:r>
          </a:p>
          <a:p>
            <a:pPr lvl="0" algn="just"/>
            <a:r>
              <a:rPr lang="en-US" dirty="0" smtClean="0"/>
              <a:t> Finally it’s necessary to make dialysis for compensating the kidney failure. </a:t>
            </a:r>
          </a:p>
          <a:p>
            <a:pPr lvl="0" algn="just"/>
            <a:r>
              <a:rPr lang="en-US" dirty="0" smtClean="0"/>
              <a:t>If the </a:t>
            </a:r>
            <a:r>
              <a:rPr lang="en-US" dirty="0" err="1" smtClean="0"/>
              <a:t>hemolysis</a:t>
            </a:r>
            <a:r>
              <a:rPr lang="en-US" dirty="0" smtClean="0"/>
              <a:t> is massive, then perform </a:t>
            </a:r>
            <a:r>
              <a:rPr lang="en-US" dirty="0" err="1" smtClean="0"/>
              <a:t>plasmapheresis</a:t>
            </a:r>
            <a:r>
              <a:rPr lang="en-US" dirty="0" smtClean="0"/>
              <a:t>(process which removes the plasma portion of the blood where the antibodies are located) to remove free hemoglobin and prevent kidney</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914400"/>
            <a:ext cx="8534400" cy="5715000"/>
          </a:xfrm>
        </p:spPr>
        <p:txBody>
          <a:bodyPr>
            <a:normAutofit/>
          </a:bodyPr>
          <a:lstStyle/>
          <a:p>
            <a:pPr algn="just">
              <a:lnSpc>
                <a:spcPct val="150000"/>
              </a:lnSpc>
            </a:pPr>
            <a:r>
              <a:rPr lang="en-US" dirty="0" smtClean="0"/>
              <a:t>Higher Plant Toxins</a:t>
            </a:r>
          </a:p>
          <a:p>
            <a:pPr lvl="1" algn="just">
              <a:lnSpc>
                <a:spcPct val="150000"/>
              </a:lnSpc>
              <a:buFont typeface="Courier New" pitchFamily="49" charset="0"/>
              <a:buChar char="o"/>
            </a:pPr>
            <a:r>
              <a:rPr lang="en-US" dirty="0" smtClean="0"/>
              <a:t>	</a:t>
            </a:r>
            <a:r>
              <a:rPr lang="en-GB" sz="2400" b="1" dirty="0" smtClean="0"/>
              <a:t>Essential oils</a:t>
            </a:r>
          </a:p>
          <a:p>
            <a:pPr lvl="1" algn="just">
              <a:lnSpc>
                <a:spcPct val="150000"/>
              </a:lnSpc>
              <a:buNone/>
            </a:pPr>
            <a:r>
              <a:rPr lang="en-GB" sz="2400" dirty="0" smtClean="0"/>
              <a:t>			</a:t>
            </a:r>
            <a:r>
              <a:rPr lang="en-GB" sz="2400" dirty="0" err="1" smtClean="0"/>
              <a:t>Terpene</a:t>
            </a:r>
            <a:r>
              <a:rPr lang="en-GB" sz="2400" dirty="0" smtClean="0"/>
              <a:t> 		Cineol and Pine oil</a:t>
            </a:r>
          </a:p>
          <a:p>
            <a:pPr lvl="1" algn="just">
              <a:lnSpc>
                <a:spcPct val="150000"/>
              </a:lnSpc>
              <a:buNone/>
            </a:pPr>
            <a:r>
              <a:rPr lang="en-GB" sz="2400" dirty="0" smtClean="0"/>
              <a:t>			</a:t>
            </a:r>
            <a:r>
              <a:rPr lang="en-GB" sz="2400" dirty="0" err="1" smtClean="0"/>
              <a:t>Monoterpene</a:t>
            </a:r>
            <a:r>
              <a:rPr lang="en-GB" sz="2400" dirty="0" smtClean="0"/>
              <a:t> 		</a:t>
            </a:r>
            <a:r>
              <a:rPr lang="en-GB" sz="2400" dirty="0" err="1" smtClean="0"/>
              <a:t>Thujone</a:t>
            </a:r>
            <a:r>
              <a:rPr lang="en-GB" sz="2400" dirty="0" smtClean="0"/>
              <a:t> and </a:t>
            </a:r>
            <a:r>
              <a:rPr lang="en-GB" sz="2400" dirty="0" err="1" smtClean="0"/>
              <a:t>menthafuran</a:t>
            </a:r>
            <a:endParaRPr lang="en-GB" sz="2400" dirty="0" smtClean="0"/>
          </a:p>
          <a:p>
            <a:pPr lvl="1" algn="just">
              <a:lnSpc>
                <a:spcPct val="150000"/>
              </a:lnSpc>
              <a:buNone/>
            </a:pPr>
            <a:r>
              <a:rPr lang="en-GB" sz="2400" dirty="0" smtClean="0"/>
              <a:t>			Phenyl propane            </a:t>
            </a:r>
            <a:r>
              <a:rPr lang="en-GB" sz="2400" dirty="0" err="1" smtClean="0"/>
              <a:t>Apiol</a:t>
            </a:r>
            <a:r>
              <a:rPr lang="en-GB" sz="2400" dirty="0" smtClean="0"/>
              <a:t>, </a:t>
            </a:r>
            <a:r>
              <a:rPr lang="en-GB" sz="2400" dirty="0" err="1" smtClean="0"/>
              <a:t>Safrole</a:t>
            </a:r>
            <a:r>
              <a:rPr lang="en-GB" sz="2400" dirty="0" smtClean="0"/>
              <a:t> and  </a:t>
            </a:r>
            <a:r>
              <a:rPr lang="en-GB" sz="2400" dirty="0" err="1" smtClean="0"/>
              <a:t>myristicin</a:t>
            </a:r>
            <a:endParaRPr lang="en-GB" sz="2400" dirty="0" smtClean="0"/>
          </a:p>
          <a:p>
            <a:pPr lvl="1" algn="just">
              <a:lnSpc>
                <a:spcPct val="150000"/>
              </a:lnSpc>
              <a:buFont typeface="Courier New" pitchFamily="49" charset="0"/>
              <a:buChar char="o"/>
            </a:pPr>
            <a:r>
              <a:rPr lang="en-GB" sz="2400" dirty="0" smtClean="0"/>
              <a:t>	</a:t>
            </a:r>
            <a:r>
              <a:rPr lang="en-GB" sz="2400" b="1" dirty="0" smtClean="0"/>
              <a:t>Plant acids </a:t>
            </a:r>
            <a:r>
              <a:rPr lang="en-GB" sz="2400" dirty="0" smtClean="0"/>
              <a:t>		Oxalic acid, Amino acid and resin acid</a:t>
            </a:r>
          </a:p>
          <a:p>
            <a:pPr lvl="1" algn="just">
              <a:lnSpc>
                <a:spcPct val="150000"/>
              </a:lnSpc>
              <a:buFont typeface="Courier New" pitchFamily="49" charset="0"/>
              <a:buChar char="o"/>
            </a:pPr>
            <a:r>
              <a:rPr lang="en-GB" sz="2400" dirty="0" smtClean="0"/>
              <a:t>	</a:t>
            </a:r>
            <a:r>
              <a:rPr lang="en-GB" sz="2400" b="1" dirty="0" smtClean="0"/>
              <a:t>Glycosides</a:t>
            </a:r>
            <a:r>
              <a:rPr lang="en-GB" sz="2400" dirty="0" smtClean="0"/>
              <a:t>		 </a:t>
            </a:r>
            <a:r>
              <a:rPr lang="en-GB" sz="2400" dirty="0" err="1" smtClean="0"/>
              <a:t>Cardiotonic</a:t>
            </a:r>
            <a:r>
              <a:rPr lang="en-GB" sz="2400" dirty="0" smtClean="0"/>
              <a:t> and </a:t>
            </a:r>
            <a:r>
              <a:rPr lang="en-GB" sz="2400" dirty="0" err="1" smtClean="0"/>
              <a:t>cyanogenic</a:t>
            </a:r>
            <a:endParaRPr lang="en-GB" sz="2400" dirty="0" smtClean="0"/>
          </a:p>
          <a:p>
            <a:pPr lvl="1" algn="just">
              <a:lnSpc>
                <a:spcPct val="150000"/>
              </a:lnSpc>
              <a:buFont typeface="Courier New" pitchFamily="49" charset="0"/>
              <a:buChar char="o"/>
            </a:pPr>
            <a:r>
              <a:rPr lang="en-GB" sz="2400" dirty="0" smtClean="0"/>
              <a:t>	</a:t>
            </a:r>
            <a:r>
              <a:rPr lang="en-GB" sz="2400" b="1" dirty="0" smtClean="0"/>
              <a:t>Alkaloids </a:t>
            </a:r>
            <a:r>
              <a:rPr lang="en-GB" sz="2400" dirty="0" smtClean="0"/>
              <a:t> 		</a:t>
            </a:r>
            <a:r>
              <a:rPr lang="en-GB" sz="2400" dirty="0" err="1" smtClean="0"/>
              <a:t>Imidazole</a:t>
            </a:r>
            <a:r>
              <a:rPr lang="en-GB" sz="2400" dirty="0" smtClean="0"/>
              <a:t>, </a:t>
            </a:r>
            <a:r>
              <a:rPr lang="en-GB" sz="2400" dirty="0" err="1" smtClean="0"/>
              <a:t>Pyrrolizidine</a:t>
            </a:r>
            <a:r>
              <a:rPr lang="en-GB" sz="2400" dirty="0" smtClean="0"/>
              <a:t> and </a:t>
            </a:r>
            <a:r>
              <a:rPr lang="en-GB" sz="2400" dirty="0" err="1" smtClean="0"/>
              <a:t>tropane</a:t>
            </a:r>
            <a:endParaRPr lang="en-US" sz="2400" dirty="0" smtClean="0"/>
          </a:p>
        </p:txBody>
      </p:sp>
      <p:cxnSp>
        <p:nvCxnSpPr>
          <p:cNvPr id="10" name="Straight Arrow Connector 9"/>
          <p:cNvCxnSpPr/>
          <p:nvPr/>
        </p:nvCxnSpPr>
        <p:spPr>
          <a:xfrm>
            <a:off x="3733800" y="28194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495800" y="40386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267200" y="34290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895600" y="46482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971800" y="53340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895600" y="59436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Safrole</a:t>
            </a:r>
            <a:endParaRPr lang="en-US" dirty="0"/>
          </a:p>
        </p:txBody>
      </p:sp>
      <p:sp>
        <p:nvSpPr>
          <p:cNvPr id="3" name="Content Placeholder 2"/>
          <p:cNvSpPr>
            <a:spLocks noGrp="1"/>
          </p:cNvSpPr>
          <p:nvPr>
            <p:ph idx="1"/>
          </p:nvPr>
        </p:nvSpPr>
        <p:spPr/>
        <p:txBody>
          <a:bodyPr/>
          <a:lstStyle/>
          <a:p>
            <a:pPr algn="just">
              <a:lnSpc>
                <a:spcPct val="150000"/>
              </a:lnSpc>
            </a:pPr>
            <a:r>
              <a:rPr lang="en-US" dirty="0" err="1" smtClean="0"/>
              <a:t>Safrole</a:t>
            </a:r>
            <a:r>
              <a:rPr lang="en-US" dirty="0" smtClean="0"/>
              <a:t> is </a:t>
            </a:r>
            <a:r>
              <a:rPr lang="en-US" dirty="0" err="1" smtClean="0"/>
              <a:t>methylene</a:t>
            </a:r>
            <a:r>
              <a:rPr lang="en-US" dirty="0" smtClean="0"/>
              <a:t> ether of </a:t>
            </a:r>
            <a:r>
              <a:rPr lang="en-US" dirty="0" err="1" smtClean="0"/>
              <a:t>allyl</a:t>
            </a:r>
            <a:r>
              <a:rPr lang="en-US" dirty="0" smtClean="0"/>
              <a:t> </a:t>
            </a:r>
            <a:r>
              <a:rPr lang="en-US" dirty="0" err="1" smtClean="0"/>
              <a:t>pyrocatechol</a:t>
            </a:r>
            <a:r>
              <a:rPr lang="en-US" dirty="0" smtClean="0"/>
              <a:t>; present in oil of sassafras</a:t>
            </a:r>
            <a:r>
              <a:rPr lang="en-US" b="1" dirty="0" smtClean="0"/>
              <a:t>,</a:t>
            </a:r>
            <a:r>
              <a:rPr lang="en-US" dirty="0" smtClean="0"/>
              <a:t> oil of camphor</a:t>
            </a:r>
            <a:r>
              <a:rPr lang="en-US" b="1" dirty="0" smtClean="0"/>
              <a:t>,</a:t>
            </a:r>
            <a:r>
              <a:rPr lang="en-US" dirty="0" smtClean="0"/>
              <a:t> and various other volatile oils by fractional distillation and also present in </a:t>
            </a:r>
            <a:r>
              <a:rPr lang="en-US" b="1" i="1" dirty="0" smtClean="0"/>
              <a:t>Piper </a:t>
            </a:r>
            <a:r>
              <a:rPr lang="en-US" b="1" i="1" dirty="0" err="1" smtClean="0"/>
              <a:t>Hispidinervum</a:t>
            </a:r>
            <a:r>
              <a:rPr lang="en-US" i="1" dirty="0" smtClean="0"/>
              <a:t> (</a:t>
            </a:r>
            <a:r>
              <a:rPr lang="en-US" dirty="0" smtClean="0"/>
              <a:t>pepper)</a:t>
            </a:r>
            <a:endParaRPr lang="en-US" b="1"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Uses</a:t>
            </a:r>
            <a:endParaRPr lang="en-US" dirty="0"/>
          </a:p>
        </p:txBody>
      </p:sp>
      <p:sp>
        <p:nvSpPr>
          <p:cNvPr id="3" name="Content Placeholder 2"/>
          <p:cNvSpPr>
            <a:spLocks noGrp="1"/>
          </p:cNvSpPr>
          <p:nvPr>
            <p:ph idx="1"/>
          </p:nvPr>
        </p:nvSpPr>
        <p:spPr>
          <a:xfrm>
            <a:off x="152400" y="838200"/>
            <a:ext cx="8763000" cy="5867400"/>
          </a:xfrm>
        </p:spPr>
        <p:txBody>
          <a:bodyPr>
            <a:normAutofit/>
          </a:bodyPr>
          <a:lstStyle/>
          <a:p>
            <a:pPr algn="just"/>
            <a:r>
              <a:rPr lang="en-US" dirty="0" err="1" smtClean="0"/>
              <a:t>Safrole</a:t>
            </a:r>
            <a:r>
              <a:rPr lang="en-US" dirty="0" smtClean="0"/>
              <a:t>  is 5-(2-propenyl)-1, 3-benzodioxole</a:t>
            </a:r>
          </a:p>
          <a:p>
            <a:pPr lvl="0" algn="just"/>
            <a:r>
              <a:rPr lang="en-US" dirty="0" smtClean="0"/>
              <a:t> Used as food additive,  ingredient in popular beverages, topical antiseptic and </a:t>
            </a:r>
            <a:r>
              <a:rPr lang="en-US" dirty="0" err="1" smtClean="0"/>
              <a:t>pediculicide</a:t>
            </a:r>
            <a:r>
              <a:rPr lang="en-US" dirty="0" smtClean="0"/>
              <a:t> (a chemical used to kill lice), flavoring agent,  ingredient of </a:t>
            </a:r>
            <a:r>
              <a:rPr lang="en-US" dirty="0" err="1" smtClean="0"/>
              <a:t>pyrethroid</a:t>
            </a:r>
            <a:r>
              <a:rPr lang="en-US" dirty="0" smtClean="0"/>
              <a:t> insecticides.</a:t>
            </a:r>
          </a:p>
          <a:p>
            <a:pPr lvl="0" algn="just"/>
            <a:r>
              <a:rPr lang="en-US" dirty="0" err="1" smtClean="0"/>
              <a:t>Safrole</a:t>
            </a:r>
            <a:r>
              <a:rPr lang="en-US" dirty="0" smtClean="0"/>
              <a:t> has many fragrance applications in household products such as floor waxes, polishes, soaps, detergents, and cleaning agents.</a:t>
            </a:r>
          </a:p>
          <a:p>
            <a:pPr lvl="0" algn="just"/>
            <a:r>
              <a:rPr lang="en-US" dirty="0" smtClean="0"/>
              <a:t>Formerly it is used as a tonic and carminative.</a:t>
            </a:r>
          </a:p>
          <a:p>
            <a:pPr algn="just"/>
            <a:r>
              <a:rPr lang="en-US" dirty="0" smtClean="0"/>
              <a:t>It is used as precursor for the manufacture of  MDA (3-4 </a:t>
            </a:r>
            <a:r>
              <a:rPr lang="en-US" dirty="0" err="1" smtClean="0"/>
              <a:t>methylenedioxyamphetamine</a:t>
            </a:r>
            <a:r>
              <a:rPr lang="en-US" dirty="0" smtClean="0"/>
              <a:t>)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Toxicity</a:t>
            </a:r>
            <a:endParaRPr lang="en-US" dirty="0"/>
          </a:p>
        </p:txBody>
      </p:sp>
      <p:sp>
        <p:nvSpPr>
          <p:cNvPr id="3" name="Content Placeholder 2"/>
          <p:cNvSpPr>
            <a:spLocks noGrp="1"/>
          </p:cNvSpPr>
          <p:nvPr>
            <p:ph idx="1"/>
          </p:nvPr>
        </p:nvSpPr>
        <p:spPr>
          <a:xfrm>
            <a:off x="457200" y="1219200"/>
            <a:ext cx="8229600" cy="5334000"/>
          </a:xfrm>
        </p:spPr>
        <p:txBody>
          <a:bodyPr>
            <a:normAutofit/>
          </a:bodyPr>
          <a:lstStyle/>
          <a:p>
            <a:pPr lvl="0" algn="just">
              <a:lnSpc>
                <a:spcPct val="150000"/>
              </a:lnSpc>
            </a:pPr>
            <a:r>
              <a:rPr lang="en-US" dirty="0" smtClean="0"/>
              <a:t>Carcinogenicity, induce stupor (a state of near-unconsciousness or insensibility),  hallucinations, abortion, diaphoresis, dermatitis, abdominal pain, diarrhea, nausea, vomiting ,Low blood pressure, rapid heartbeat, Rapid breathing, shallow breathing ,dizziness, unconsciousness and burns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a:xfrm>
            <a:off x="457200" y="1143000"/>
            <a:ext cx="8229600" cy="5410200"/>
          </a:xfrm>
        </p:spPr>
        <p:txBody>
          <a:bodyPr>
            <a:normAutofit lnSpcReduction="10000"/>
          </a:bodyPr>
          <a:lstStyle/>
          <a:p>
            <a:pPr algn="just">
              <a:lnSpc>
                <a:spcPct val="150000"/>
              </a:lnSpc>
            </a:pPr>
            <a:r>
              <a:rPr lang="en-US" dirty="0" smtClean="0"/>
              <a:t> Contraindicated in pregnancy.</a:t>
            </a:r>
          </a:p>
          <a:p>
            <a:pPr algn="just">
              <a:lnSpc>
                <a:spcPct val="150000"/>
              </a:lnSpc>
            </a:pPr>
            <a:r>
              <a:rPr lang="en-US" dirty="0" smtClean="0"/>
              <a:t>Interact with sedative medication which causes CNS depressants effect.</a:t>
            </a:r>
          </a:p>
          <a:p>
            <a:pPr lvl="0" algn="just">
              <a:lnSpc>
                <a:spcPct val="150000"/>
              </a:lnSpc>
            </a:pPr>
            <a:r>
              <a:rPr lang="en-US" dirty="0" smtClean="0"/>
              <a:t>Activated charcoal is used to neutralize the effect of toxicity of </a:t>
            </a:r>
            <a:r>
              <a:rPr lang="en-US" dirty="0" err="1" smtClean="0"/>
              <a:t>safrole</a:t>
            </a:r>
            <a:r>
              <a:rPr lang="en-US" dirty="0" smtClean="0"/>
              <a:t>.</a:t>
            </a:r>
          </a:p>
          <a:p>
            <a:pPr algn="just">
              <a:lnSpc>
                <a:spcPct val="150000"/>
              </a:lnSpc>
            </a:pPr>
            <a:r>
              <a:rPr lang="en-US" dirty="0" smtClean="0"/>
              <a:t>Secondly gastric </a:t>
            </a:r>
            <a:r>
              <a:rPr lang="en-US" dirty="0" err="1" smtClean="0"/>
              <a:t>lavage</a:t>
            </a:r>
            <a:r>
              <a:rPr lang="en-US" dirty="0" smtClean="0"/>
              <a:t> is done to remove toxicity of </a:t>
            </a:r>
            <a:r>
              <a:rPr lang="en-US" dirty="0" err="1" smtClean="0"/>
              <a:t>safrole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RESIN ACIDS</a:t>
            </a:r>
            <a:endParaRPr lang="en-US" dirty="0"/>
          </a:p>
        </p:txBody>
      </p:sp>
      <p:sp>
        <p:nvSpPr>
          <p:cNvPr id="3" name="Content Placeholder 2"/>
          <p:cNvSpPr>
            <a:spLocks noGrp="1"/>
          </p:cNvSpPr>
          <p:nvPr>
            <p:ph idx="1"/>
          </p:nvPr>
        </p:nvSpPr>
        <p:spPr>
          <a:xfrm>
            <a:off x="457200" y="990600"/>
            <a:ext cx="8458200" cy="5638800"/>
          </a:xfrm>
        </p:spPr>
        <p:txBody>
          <a:bodyPr>
            <a:normAutofit fontScale="92500" lnSpcReduction="10000"/>
          </a:bodyPr>
          <a:lstStyle/>
          <a:p>
            <a:pPr algn="just">
              <a:lnSpc>
                <a:spcPct val="150000"/>
              </a:lnSpc>
            </a:pPr>
            <a:r>
              <a:rPr lang="en-US" dirty="0" smtClean="0"/>
              <a:t>Resin acid refers to mixtures of several related carboxylic acids, primarily </a:t>
            </a:r>
            <a:r>
              <a:rPr lang="en-US" dirty="0" err="1" smtClean="0"/>
              <a:t>Abietic</a:t>
            </a:r>
            <a:r>
              <a:rPr lang="en-US" dirty="0" smtClean="0"/>
              <a:t>-type acids and </a:t>
            </a:r>
            <a:r>
              <a:rPr lang="en-US" dirty="0" err="1" smtClean="0"/>
              <a:t>Pimaric</a:t>
            </a:r>
            <a:r>
              <a:rPr lang="en-US" dirty="0" smtClean="0"/>
              <a:t>-type acids</a:t>
            </a:r>
          </a:p>
          <a:p>
            <a:pPr algn="just">
              <a:lnSpc>
                <a:spcPct val="150000"/>
              </a:lnSpc>
            </a:pPr>
            <a:r>
              <a:rPr lang="en-US" dirty="0" smtClean="0"/>
              <a:t>Three fused ring with the empirical formula C</a:t>
            </a:r>
            <a:r>
              <a:rPr lang="en-US" baseline="-25000" dirty="0" smtClean="0"/>
              <a:t>19</a:t>
            </a:r>
            <a:r>
              <a:rPr lang="en-US" dirty="0" smtClean="0"/>
              <a:t>H</a:t>
            </a:r>
            <a:r>
              <a:rPr lang="en-US" baseline="-25000" dirty="0" smtClean="0"/>
              <a:t>29</a:t>
            </a:r>
            <a:r>
              <a:rPr lang="en-US" dirty="0" smtClean="0"/>
              <a:t>COOH</a:t>
            </a:r>
          </a:p>
          <a:p>
            <a:pPr algn="just">
              <a:lnSpc>
                <a:spcPct val="150000"/>
              </a:lnSpc>
            </a:pPr>
            <a:r>
              <a:rPr lang="en-US" dirty="0" smtClean="0"/>
              <a:t>Resin acids are tacky, water-insoluble, produce soaps for diverse applications, </a:t>
            </a:r>
            <a:r>
              <a:rPr lang="en-US" dirty="0" err="1" smtClean="0"/>
              <a:t>protectants</a:t>
            </a:r>
            <a:r>
              <a:rPr lang="en-US" dirty="0" smtClean="0"/>
              <a:t> and wood preservatives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Toxicity </a:t>
            </a:r>
            <a:endParaRPr lang="en-US" dirty="0"/>
          </a:p>
        </p:txBody>
      </p:sp>
      <p:sp>
        <p:nvSpPr>
          <p:cNvPr id="3" name="Content Placeholder 2"/>
          <p:cNvSpPr>
            <a:spLocks noGrp="1"/>
          </p:cNvSpPr>
          <p:nvPr>
            <p:ph idx="1"/>
          </p:nvPr>
        </p:nvSpPr>
        <p:spPr>
          <a:xfrm>
            <a:off x="457200" y="1143000"/>
            <a:ext cx="8534400" cy="5486400"/>
          </a:xfrm>
        </p:spPr>
        <p:txBody>
          <a:bodyPr>
            <a:normAutofit lnSpcReduction="10000"/>
          </a:bodyPr>
          <a:lstStyle/>
          <a:p>
            <a:r>
              <a:rPr lang="en-US" dirty="0" smtClean="0"/>
              <a:t>Carcinogenicity</a:t>
            </a:r>
          </a:p>
          <a:p>
            <a:r>
              <a:rPr lang="en-US" dirty="0" smtClean="0"/>
              <a:t>Reproductive toxicity</a:t>
            </a:r>
          </a:p>
          <a:p>
            <a:r>
              <a:rPr lang="en-US" dirty="0" smtClean="0"/>
              <a:t>Developmental toxicity</a:t>
            </a:r>
          </a:p>
          <a:p>
            <a:r>
              <a:rPr lang="en-US" dirty="0" smtClean="0"/>
              <a:t>Neurotoxicity</a:t>
            </a:r>
          </a:p>
          <a:p>
            <a:r>
              <a:rPr lang="en-US" dirty="0" smtClean="0"/>
              <a:t>Contact dermatitis</a:t>
            </a:r>
          </a:p>
          <a:p>
            <a:r>
              <a:rPr lang="en-US" dirty="0" smtClean="0"/>
              <a:t>Eye irritation</a:t>
            </a:r>
          </a:p>
          <a:p>
            <a:r>
              <a:rPr lang="en-US" dirty="0" smtClean="0"/>
              <a:t>Nose irritation</a:t>
            </a:r>
          </a:p>
          <a:p>
            <a:r>
              <a:rPr lang="en-US" dirty="0" smtClean="0"/>
              <a:t>Throat irritation</a:t>
            </a:r>
          </a:p>
          <a:p>
            <a:r>
              <a:rPr lang="en-US" dirty="0" smtClean="0"/>
              <a:t>Asthma</a:t>
            </a:r>
          </a:p>
          <a:p>
            <a:r>
              <a:rPr lang="en-US" dirty="0" smtClean="0"/>
              <a:t>Changes in lung function</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OXALIC ACID</a:t>
            </a:r>
            <a:endParaRPr lang="en-US" dirty="0"/>
          </a:p>
        </p:txBody>
      </p:sp>
      <p:sp>
        <p:nvSpPr>
          <p:cNvPr id="3" name="Content Placeholder 2"/>
          <p:cNvSpPr>
            <a:spLocks noGrp="1"/>
          </p:cNvSpPr>
          <p:nvPr>
            <p:ph idx="1"/>
          </p:nvPr>
        </p:nvSpPr>
        <p:spPr>
          <a:xfrm>
            <a:off x="457200" y="990600"/>
            <a:ext cx="8458200" cy="5638800"/>
          </a:xfrm>
        </p:spPr>
        <p:txBody>
          <a:bodyPr>
            <a:normAutofit/>
          </a:bodyPr>
          <a:lstStyle/>
          <a:p>
            <a:pPr algn="just">
              <a:lnSpc>
                <a:spcPct val="150000"/>
              </a:lnSpc>
            </a:pPr>
            <a:r>
              <a:rPr lang="en-US" dirty="0" smtClean="0"/>
              <a:t>Oxalic acid is an organic compound with the formula C</a:t>
            </a:r>
            <a:r>
              <a:rPr lang="en-US" baseline="-25000" dirty="0" smtClean="0"/>
              <a:t>2</a:t>
            </a:r>
            <a:r>
              <a:rPr lang="en-US" dirty="0" smtClean="0"/>
              <a:t>H</a:t>
            </a:r>
            <a:r>
              <a:rPr lang="en-US" baseline="-25000" dirty="0" smtClean="0"/>
              <a:t>2</a:t>
            </a:r>
            <a:r>
              <a:rPr lang="en-US" dirty="0" smtClean="0"/>
              <a:t>O</a:t>
            </a:r>
            <a:r>
              <a:rPr lang="en-US" baseline="-25000" dirty="0" smtClean="0"/>
              <a:t>4</a:t>
            </a:r>
            <a:endParaRPr lang="en-US" dirty="0" smtClean="0"/>
          </a:p>
          <a:p>
            <a:pPr algn="just">
              <a:lnSpc>
                <a:spcPct val="150000"/>
              </a:lnSpc>
            </a:pPr>
            <a:r>
              <a:rPr lang="en-US" dirty="0" smtClean="0"/>
              <a:t>Buckwheat, star fruit, black pepper, parsley, poppy seed, rhubarb stalks, amaranth, spinach, chard, beets, cocoa, chocolate, most nuts, most berries, and beans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1066800"/>
            <a:ext cx="8229600" cy="5486400"/>
          </a:xfrm>
        </p:spPr>
        <p:txBody>
          <a:bodyPr>
            <a:normAutofit/>
          </a:bodyPr>
          <a:lstStyle/>
          <a:p>
            <a:pPr algn="just">
              <a:lnSpc>
                <a:spcPct val="150000"/>
              </a:lnSpc>
            </a:pPr>
            <a:r>
              <a:rPr lang="en-US" dirty="0" smtClean="0"/>
              <a:t>Oxalic acid from wood-sorrel (</a:t>
            </a:r>
            <a:r>
              <a:rPr lang="en-US" i="1" dirty="0" smtClean="0"/>
              <a:t>Oxalis</a:t>
            </a:r>
            <a:r>
              <a:rPr lang="en-US" dirty="0" smtClean="0"/>
              <a:t>), the </a:t>
            </a:r>
            <a:r>
              <a:rPr lang="en-US" dirty="0" err="1" smtClean="0"/>
              <a:t>brassicas</a:t>
            </a:r>
            <a:r>
              <a:rPr lang="en-US" dirty="0" smtClean="0"/>
              <a:t> (cabbage, broccoli, </a:t>
            </a:r>
            <a:r>
              <a:rPr lang="en-US" dirty="0" err="1" smtClean="0"/>
              <a:t>brussels</a:t>
            </a:r>
            <a:r>
              <a:rPr lang="en-US" dirty="0" smtClean="0"/>
              <a:t> sprouts parsley,  Rhubarb leaves, and jack-in-the-pulpit (</a:t>
            </a:r>
            <a:r>
              <a:rPr lang="en-US" i="1" dirty="0" err="1" smtClean="0"/>
              <a:t>Arisaema</a:t>
            </a:r>
            <a:r>
              <a:rPr lang="en-US" i="1" dirty="0" smtClean="0"/>
              <a:t> </a:t>
            </a:r>
            <a:r>
              <a:rPr lang="en-US" i="1" dirty="0" err="1" smtClean="0"/>
              <a:t>triphyllum</a:t>
            </a:r>
            <a:r>
              <a:rPr lang="en-US" dirty="0" smtClean="0"/>
              <a:t>) contains calcium oxalate crystals. Bacteria produce oxalates from oxidation of carbohydrates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990600"/>
            <a:ext cx="8229600" cy="5562600"/>
          </a:xfrm>
        </p:spPr>
        <p:txBody>
          <a:bodyPr>
            <a:normAutofit/>
          </a:bodyPr>
          <a:lstStyle/>
          <a:p>
            <a:pPr algn="just">
              <a:lnSpc>
                <a:spcPct val="150000"/>
              </a:lnSpc>
            </a:pPr>
            <a:r>
              <a:rPr lang="en-US" dirty="0" smtClean="0"/>
              <a:t>Individuals with gout, rheumatoid arthritis, or certain forms of chronic </a:t>
            </a:r>
            <a:r>
              <a:rPr lang="en-US" dirty="0" err="1" smtClean="0"/>
              <a:t>vulvar</a:t>
            </a:r>
            <a:r>
              <a:rPr lang="en-US" dirty="0" smtClean="0"/>
              <a:t> pain avoid foods high in oxalic acid or oxalate</a:t>
            </a:r>
          </a:p>
          <a:p>
            <a:pPr algn="just">
              <a:lnSpc>
                <a:spcPct val="150000"/>
              </a:lnSpc>
            </a:pPr>
            <a:r>
              <a:rPr lang="en-US" dirty="0" smtClean="0"/>
              <a:t>Oxalic acid poisoning symptoms are weakness, burning in the mouth, cardiovascular collapse, burning in the throat, abdominal pain, nausea, vomiting, diarrhea, convulsions, and coma.</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Cont….</a:t>
            </a:r>
            <a:endParaRPr lang="en-US" dirty="0"/>
          </a:p>
        </p:txBody>
      </p:sp>
      <p:sp>
        <p:nvSpPr>
          <p:cNvPr id="3" name="Content Placeholder 2"/>
          <p:cNvSpPr>
            <a:spLocks noGrp="1"/>
          </p:cNvSpPr>
          <p:nvPr>
            <p:ph idx="1"/>
          </p:nvPr>
        </p:nvSpPr>
        <p:spPr>
          <a:xfrm>
            <a:off x="457200" y="1143000"/>
            <a:ext cx="8458200" cy="5486400"/>
          </a:xfrm>
        </p:spPr>
        <p:txBody>
          <a:bodyPr>
            <a:normAutofit fontScale="92500" lnSpcReduction="10000"/>
          </a:bodyPr>
          <a:lstStyle/>
          <a:p>
            <a:pPr algn="just">
              <a:lnSpc>
                <a:spcPct val="150000"/>
              </a:lnSpc>
            </a:pPr>
            <a:r>
              <a:rPr lang="en-US" dirty="0" smtClean="0"/>
              <a:t>Risk of congenital malformation in the fetus</a:t>
            </a:r>
          </a:p>
          <a:p>
            <a:pPr algn="just">
              <a:lnSpc>
                <a:spcPct val="150000"/>
              </a:lnSpc>
            </a:pPr>
            <a:r>
              <a:rPr lang="en-US" dirty="0" smtClean="0"/>
              <a:t>Destruction of  tissue of mucous membranes and upper respiratory tract</a:t>
            </a:r>
          </a:p>
          <a:p>
            <a:pPr algn="just">
              <a:lnSpc>
                <a:spcPct val="150000"/>
              </a:lnSpc>
            </a:pPr>
            <a:r>
              <a:rPr lang="en-US" dirty="0" smtClean="0"/>
              <a:t>Burning sensation, cough, Sneezing, laryngitis, shortness of breath, spasm, inflammation and edema of the larynx, inflammation and edema of the bronchi, </a:t>
            </a:r>
            <a:r>
              <a:rPr lang="en-US" dirty="0" err="1" smtClean="0"/>
              <a:t>pneumonitis</a:t>
            </a:r>
            <a:r>
              <a:rPr lang="en-US" dirty="0" smtClean="0"/>
              <a:t> (inflammation of lung tissue), pulmonary edema (swelling)</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1066800"/>
            <a:ext cx="8458200" cy="5562600"/>
          </a:xfrm>
        </p:spPr>
        <p:txBody>
          <a:bodyPr>
            <a:normAutofit/>
          </a:bodyPr>
          <a:lstStyle/>
          <a:p>
            <a:pPr algn="just">
              <a:lnSpc>
                <a:spcPct val="150000"/>
              </a:lnSpc>
            </a:pPr>
            <a:r>
              <a:rPr lang="en-GB" dirty="0" smtClean="0"/>
              <a:t>Lower Plant Toxins</a:t>
            </a:r>
          </a:p>
          <a:p>
            <a:pPr lvl="1" algn="just">
              <a:lnSpc>
                <a:spcPct val="150000"/>
              </a:lnSpc>
              <a:buFont typeface="Courier New" pitchFamily="49" charset="0"/>
              <a:buChar char="o"/>
            </a:pPr>
            <a:r>
              <a:rPr lang="en-GB" sz="2400" b="1" dirty="0" smtClean="0"/>
              <a:t>Bacterial toxins    </a:t>
            </a:r>
            <a:r>
              <a:rPr lang="en-GB" sz="2400" dirty="0" smtClean="0"/>
              <a:t> 	Staphylococcus </a:t>
            </a:r>
            <a:r>
              <a:rPr lang="en-GB" sz="2400" dirty="0" err="1" smtClean="0"/>
              <a:t>aureus</a:t>
            </a:r>
            <a:r>
              <a:rPr lang="en-GB" sz="2400" dirty="0" smtClean="0"/>
              <a:t> and </a:t>
            </a:r>
          </a:p>
          <a:p>
            <a:pPr lvl="1" algn="just">
              <a:lnSpc>
                <a:spcPct val="150000"/>
              </a:lnSpc>
              <a:buNone/>
            </a:pPr>
            <a:r>
              <a:rPr lang="en-GB" sz="2400" dirty="0" smtClean="0"/>
              <a:t>					Clostridium </a:t>
            </a:r>
            <a:r>
              <a:rPr lang="en-GB" sz="2400" dirty="0" err="1" smtClean="0"/>
              <a:t>botulinum</a:t>
            </a:r>
            <a:endParaRPr lang="en-GB" sz="2400" dirty="0" smtClean="0"/>
          </a:p>
          <a:p>
            <a:pPr lvl="1" algn="just">
              <a:lnSpc>
                <a:spcPct val="150000"/>
              </a:lnSpc>
              <a:buFont typeface="Courier New" pitchFamily="49" charset="0"/>
              <a:buChar char="o"/>
            </a:pPr>
            <a:r>
              <a:rPr lang="en-GB" sz="2400" b="1" dirty="0" smtClean="0"/>
              <a:t>Algal toxins </a:t>
            </a:r>
            <a:r>
              <a:rPr lang="en-GB" sz="2400" dirty="0" smtClean="0"/>
              <a:t>		</a:t>
            </a:r>
            <a:r>
              <a:rPr lang="en-GB" sz="2400" dirty="0" err="1" smtClean="0"/>
              <a:t>Microcystis</a:t>
            </a:r>
            <a:r>
              <a:rPr lang="en-GB" sz="2400" dirty="0" smtClean="0"/>
              <a:t>  </a:t>
            </a:r>
            <a:r>
              <a:rPr lang="en-GB" sz="2400" dirty="0" err="1" smtClean="0"/>
              <a:t>aeruginosa</a:t>
            </a:r>
            <a:r>
              <a:rPr lang="en-GB" sz="2400" dirty="0" smtClean="0"/>
              <a:t>, 					</a:t>
            </a:r>
            <a:r>
              <a:rPr lang="en-GB" sz="2400" dirty="0" err="1" smtClean="0"/>
              <a:t>Cyanobecteria</a:t>
            </a:r>
            <a:r>
              <a:rPr lang="en-GB" sz="2400" dirty="0" smtClean="0"/>
              <a:t> and  </a:t>
            </a:r>
            <a:r>
              <a:rPr lang="en-GB" sz="2400" dirty="0" err="1" smtClean="0"/>
              <a:t>Gonyaulax</a:t>
            </a:r>
            <a:r>
              <a:rPr lang="en-GB" sz="2400" dirty="0" smtClean="0"/>
              <a:t> </a:t>
            </a:r>
            <a:r>
              <a:rPr lang="en-GB" sz="2400" dirty="0" err="1" smtClean="0"/>
              <a:t>cantenella</a:t>
            </a:r>
            <a:endParaRPr lang="en-GB" sz="2400" dirty="0" smtClean="0"/>
          </a:p>
          <a:p>
            <a:pPr algn="just">
              <a:lnSpc>
                <a:spcPct val="150000"/>
              </a:lnSpc>
            </a:pPr>
            <a:r>
              <a:rPr lang="en-GB" dirty="0" err="1" smtClean="0"/>
              <a:t>Mycotoxins</a:t>
            </a:r>
            <a:endParaRPr lang="en-GB" dirty="0" smtClean="0"/>
          </a:p>
          <a:p>
            <a:pPr lvl="1" algn="just">
              <a:lnSpc>
                <a:spcPct val="150000"/>
              </a:lnSpc>
              <a:buFont typeface="Courier New" pitchFamily="49" charset="0"/>
              <a:buChar char="o"/>
            </a:pPr>
            <a:r>
              <a:rPr lang="en-GB" sz="2400" b="1" dirty="0" smtClean="0"/>
              <a:t> Fungal toxins		  </a:t>
            </a:r>
            <a:r>
              <a:rPr lang="en-GB" sz="2400" dirty="0" err="1" smtClean="0"/>
              <a:t>Aspergillus</a:t>
            </a:r>
            <a:r>
              <a:rPr lang="en-GB" sz="2400" dirty="0" smtClean="0"/>
              <a:t> spp., </a:t>
            </a:r>
            <a:r>
              <a:rPr lang="en-GB" sz="2400" dirty="0" err="1" smtClean="0"/>
              <a:t>Claviceps</a:t>
            </a:r>
            <a:r>
              <a:rPr lang="en-GB" sz="2400" dirty="0" smtClean="0"/>
              <a:t> </a:t>
            </a:r>
            <a:r>
              <a:rPr lang="en-GB" sz="2400" dirty="0" err="1" smtClean="0"/>
              <a:t>purpurea</a:t>
            </a:r>
            <a:endParaRPr lang="en-GB" sz="2400" dirty="0" smtClean="0"/>
          </a:p>
          <a:p>
            <a:pPr lvl="1" algn="just">
              <a:lnSpc>
                <a:spcPct val="150000"/>
              </a:lnSpc>
              <a:buFont typeface="Courier New" pitchFamily="49" charset="0"/>
              <a:buChar char="o"/>
            </a:pPr>
            <a:r>
              <a:rPr lang="en-GB" sz="2400" b="1" dirty="0" smtClean="0"/>
              <a:t>Mushrooms  			</a:t>
            </a:r>
            <a:r>
              <a:rPr lang="en-GB" sz="2400" dirty="0" smtClean="0"/>
              <a:t>Amanita </a:t>
            </a:r>
            <a:r>
              <a:rPr lang="en-GB" sz="2400" dirty="0" err="1" smtClean="0"/>
              <a:t>spp</a:t>
            </a:r>
            <a:endParaRPr lang="en-US" sz="2400" b="1" dirty="0" smtClean="0"/>
          </a:p>
          <a:p>
            <a:endParaRPr lang="en-US" dirty="0"/>
          </a:p>
        </p:txBody>
      </p:sp>
      <p:cxnSp>
        <p:nvCxnSpPr>
          <p:cNvPr id="5" name="Straight Arrow Connector 4"/>
          <p:cNvCxnSpPr/>
          <p:nvPr/>
        </p:nvCxnSpPr>
        <p:spPr>
          <a:xfrm>
            <a:off x="3352800" y="22098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048000" y="35052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200400" y="54864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276600" y="60960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1219200"/>
            <a:ext cx="8229600" cy="5257800"/>
          </a:xfrm>
        </p:spPr>
        <p:txBody>
          <a:bodyPr>
            <a:normAutofit/>
          </a:bodyPr>
          <a:lstStyle/>
          <a:p>
            <a:pPr algn="just">
              <a:lnSpc>
                <a:spcPct val="150000"/>
              </a:lnSpc>
            </a:pPr>
            <a:r>
              <a:rPr lang="en-US" dirty="0" smtClean="0"/>
              <a:t>Oxalic acid binds with nutrients, making them inaccessible to the body. Large amounts of high oxalic foods  for months result in nutritional deficiencies like  calcium.</a:t>
            </a:r>
          </a:p>
          <a:p>
            <a:pPr algn="just">
              <a:lnSpc>
                <a:spcPct val="150000"/>
              </a:lnSpc>
            </a:pPr>
            <a:r>
              <a:rPr lang="en-US" dirty="0" smtClean="0"/>
              <a:t>Formation of kidney stones.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Amino acid</a:t>
            </a:r>
            <a:endParaRPr lang="en-US" dirty="0"/>
          </a:p>
        </p:txBody>
      </p:sp>
      <p:sp>
        <p:nvSpPr>
          <p:cNvPr id="3" name="Content Placeholder 2"/>
          <p:cNvSpPr>
            <a:spLocks noGrp="1"/>
          </p:cNvSpPr>
          <p:nvPr>
            <p:ph idx="1"/>
          </p:nvPr>
        </p:nvSpPr>
        <p:spPr>
          <a:xfrm>
            <a:off x="457200" y="1295400"/>
            <a:ext cx="8229600" cy="4830763"/>
          </a:xfrm>
        </p:spPr>
        <p:txBody>
          <a:bodyPr>
            <a:normAutofit/>
          </a:bodyPr>
          <a:lstStyle/>
          <a:p>
            <a:pPr algn="just">
              <a:lnSpc>
                <a:spcPct val="150000"/>
              </a:lnSpc>
            </a:pPr>
            <a:r>
              <a:rPr lang="en-US" dirty="0" smtClean="0"/>
              <a:t>Amino acid metabolism releases ammonia. Very high doses of amino acids can lead to a temporary buildup in ammonia in liver which can prove harmful</a:t>
            </a:r>
          </a:p>
          <a:p>
            <a:pPr algn="just">
              <a:lnSpc>
                <a:spcPct val="150000"/>
              </a:lnSpc>
            </a:pPr>
            <a:r>
              <a:rPr lang="en-US" dirty="0" smtClean="0"/>
              <a:t>Damage to kidney</a:t>
            </a:r>
          </a:p>
          <a:p>
            <a:pPr algn="just">
              <a:lnSpc>
                <a:spcPct val="150000"/>
              </a:lnSpc>
            </a:pPr>
            <a:r>
              <a:rPr lang="en-US" dirty="0" smtClean="0"/>
              <a:t>Increased risk of dehydration</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GB" b="1" dirty="0" err="1" smtClean="0"/>
              <a:t>Cyanogenic</a:t>
            </a:r>
            <a:r>
              <a:rPr lang="en-GB" b="1" dirty="0" smtClean="0"/>
              <a:t> glycosides</a:t>
            </a:r>
            <a:endParaRPr lang="en-US" dirty="0"/>
          </a:p>
        </p:txBody>
      </p:sp>
      <p:sp>
        <p:nvSpPr>
          <p:cNvPr id="3" name="Content Placeholder 2"/>
          <p:cNvSpPr>
            <a:spLocks noGrp="1"/>
          </p:cNvSpPr>
          <p:nvPr>
            <p:ph idx="1"/>
          </p:nvPr>
        </p:nvSpPr>
        <p:spPr>
          <a:xfrm>
            <a:off x="457200" y="990600"/>
            <a:ext cx="8229600" cy="5715000"/>
          </a:xfrm>
        </p:spPr>
        <p:txBody>
          <a:bodyPr>
            <a:normAutofit lnSpcReduction="10000"/>
          </a:bodyPr>
          <a:lstStyle/>
          <a:p>
            <a:pPr algn="just"/>
            <a:r>
              <a:rPr lang="en-US" dirty="0" smtClean="0"/>
              <a:t>Present in a number of food plants and seeds</a:t>
            </a:r>
          </a:p>
          <a:p>
            <a:pPr algn="just"/>
            <a:r>
              <a:rPr lang="en-US" dirty="0" smtClean="0"/>
              <a:t>2000 Plant species contain </a:t>
            </a:r>
            <a:r>
              <a:rPr lang="en-US" dirty="0" err="1" smtClean="0"/>
              <a:t>cyanogenic</a:t>
            </a:r>
            <a:r>
              <a:rPr lang="en-US" dirty="0" smtClean="0"/>
              <a:t> glycosides therefore have potential to produce HCN toxicity </a:t>
            </a:r>
          </a:p>
          <a:p>
            <a:pPr algn="just"/>
            <a:r>
              <a:rPr lang="en-US" dirty="0" smtClean="0"/>
              <a:t>Actual incidences of poisoning are few because these plants are infrequently eaten by animals or humans</a:t>
            </a:r>
          </a:p>
          <a:p>
            <a:pPr algn="just"/>
            <a:r>
              <a:rPr lang="en-US" dirty="0" smtClean="0"/>
              <a:t>Sorghum (Sorghum spp.)</a:t>
            </a:r>
          </a:p>
          <a:p>
            <a:pPr algn="just"/>
            <a:r>
              <a:rPr lang="en-US" dirty="0" smtClean="0"/>
              <a:t>Corn (</a:t>
            </a:r>
            <a:r>
              <a:rPr lang="en-US" dirty="0" err="1" smtClean="0"/>
              <a:t>Zea</a:t>
            </a:r>
            <a:r>
              <a:rPr lang="en-US" dirty="0" smtClean="0"/>
              <a:t> </a:t>
            </a:r>
            <a:r>
              <a:rPr lang="en-US" dirty="0" err="1" smtClean="0"/>
              <a:t>mays</a:t>
            </a:r>
            <a:r>
              <a:rPr lang="en-US" dirty="0" smtClean="0"/>
              <a:t>)</a:t>
            </a:r>
          </a:p>
          <a:p>
            <a:pPr algn="just"/>
            <a:r>
              <a:rPr lang="en-US" dirty="0" smtClean="0"/>
              <a:t>Clovers (</a:t>
            </a:r>
            <a:r>
              <a:rPr lang="en-US" dirty="0" err="1" smtClean="0"/>
              <a:t>Trifolium</a:t>
            </a:r>
            <a:r>
              <a:rPr lang="en-US" dirty="0" smtClean="0"/>
              <a:t> spp.)</a:t>
            </a:r>
          </a:p>
          <a:p>
            <a:pPr algn="just"/>
            <a:r>
              <a:rPr lang="en-US" dirty="0" smtClean="0"/>
              <a:t>Cassava (</a:t>
            </a:r>
            <a:r>
              <a:rPr lang="en-US" dirty="0" err="1" smtClean="0"/>
              <a:t>Manihot</a:t>
            </a:r>
            <a:r>
              <a:rPr lang="en-US" dirty="0" smtClean="0"/>
              <a:t> </a:t>
            </a:r>
            <a:r>
              <a:rPr lang="en-US" dirty="0" err="1" smtClean="0"/>
              <a:t>esculenta</a:t>
            </a:r>
            <a:r>
              <a:rPr lang="en-US" dirty="0" smtClean="0"/>
              <a:t>)</a:t>
            </a:r>
          </a:p>
          <a:p>
            <a:pPr algn="just"/>
            <a:endParaRPr lang="en-US"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990600"/>
            <a:ext cx="8534400" cy="5638800"/>
          </a:xfrm>
        </p:spPr>
        <p:txBody>
          <a:bodyPr>
            <a:normAutofit fontScale="85000" lnSpcReduction="10000"/>
          </a:bodyPr>
          <a:lstStyle/>
          <a:p>
            <a:pPr algn="just">
              <a:lnSpc>
                <a:spcPct val="150000"/>
              </a:lnSpc>
            </a:pPr>
            <a:r>
              <a:rPr lang="en-US" dirty="0" smtClean="0"/>
              <a:t>The best characterized </a:t>
            </a:r>
            <a:r>
              <a:rPr lang="en-US" dirty="0" err="1" smtClean="0"/>
              <a:t>cyanogenetic</a:t>
            </a:r>
            <a:r>
              <a:rPr lang="en-US" dirty="0" smtClean="0"/>
              <a:t> </a:t>
            </a:r>
            <a:r>
              <a:rPr lang="en-US" dirty="0" err="1" smtClean="0"/>
              <a:t>glucoside</a:t>
            </a:r>
            <a:r>
              <a:rPr lang="en-US" dirty="0" smtClean="0"/>
              <a:t> is </a:t>
            </a:r>
            <a:r>
              <a:rPr lang="en-US" dirty="0" err="1" smtClean="0"/>
              <a:t>amygdalin</a:t>
            </a:r>
            <a:r>
              <a:rPr lang="en-US" dirty="0" smtClean="0"/>
              <a:t> present especially in the seeds and leaves of the cherry, almond, peach.</a:t>
            </a:r>
          </a:p>
          <a:p>
            <a:pPr algn="just">
              <a:lnSpc>
                <a:spcPct val="150000"/>
              </a:lnSpc>
            </a:pPr>
            <a:r>
              <a:rPr lang="en-US" dirty="0" smtClean="0"/>
              <a:t>Cherry kernels yield about 170 mg per 100 g and bitter almond pulps about 250 mg per 100 g </a:t>
            </a:r>
          </a:p>
          <a:p>
            <a:pPr algn="just">
              <a:lnSpc>
                <a:spcPct val="150000"/>
              </a:lnSpc>
            </a:pPr>
            <a:r>
              <a:rPr lang="en-US" dirty="0" smtClean="0"/>
              <a:t>For man, the acute toxic oral dose of HCN is usually given as 0.5 -0.35 mg/kg BW.</a:t>
            </a:r>
          </a:p>
          <a:p>
            <a:pPr algn="just">
              <a:lnSpc>
                <a:spcPct val="150000"/>
              </a:lnSpc>
            </a:pPr>
            <a:r>
              <a:rPr lang="en-US" dirty="0" smtClean="0"/>
              <a:t>The lethal dose of HCN for cattle and sheep is about 2.0 mg/kg of body weight </a:t>
            </a:r>
          </a:p>
          <a:p>
            <a:pPr>
              <a:lnSpc>
                <a:spcPct val="150000"/>
              </a:lnSpc>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914400"/>
            <a:ext cx="8229600" cy="5638800"/>
          </a:xfrm>
        </p:spPr>
        <p:txBody>
          <a:bodyPr>
            <a:normAutofit/>
          </a:bodyPr>
          <a:lstStyle/>
          <a:p>
            <a:pPr algn="just"/>
            <a:r>
              <a:rPr lang="en-US" dirty="0" smtClean="0"/>
              <a:t>Cyanides inhibit the oxidative processes of cells causing them to die very quickly</a:t>
            </a:r>
          </a:p>
          <a:p>
            <a:pPr algn="just"/>
            <a:r>
              <a:rPr lang="en-US" dirty="0" smtClean="0"/>
              <a:t>The electron transport chain is disrupted, cell can no longer aerobically produce ATP for energy (95% of the energy produced by the body comes from aerobic respiration). </a:t>
            </a:r>
          </a:p>
          <a:p>
            <a:pPr algn="just"/>
            <a:r>
              <a:rPr lang="en-US" dirty="0" smtClean="0"/>
              <a:t>Tissues that mainly depend on aerobic respiration, such as the central nervous system and the heart, are particularly affected.</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Symptoms</a:t>
            </a:r>
            <a:endParaRPr lang="en-US" dirty="0"/>
          </a:p>
        </p:txBody>
      </p:sp>
      <p:sp>
        <p:nvSpPr>
          <p:cNvPr id="3" name="Content Placeholder 2"/>
          <p:cNvSpPr>
            <a:spLocks noGrp="1"/>
          </p:cNvSpPr>
          <p:nvPr>
            <p:ph idx="1"/>
          </p:nvPr>
        </p:nvSpPr>
        <p:spPr>
          <a:xfrm>
            <a:off x="457200" y="1066800"/>
            <a:ext cx="8229600" cy="5486400"/>
          </a:xfrm>
        </p:spPr>
        <p:txBody>
          <a:bodyPr>
            <a:normAutofit lnSpcReduction="10000"/>
          </a:bodyPr>
          <a:lstStyle/>
          <a:p>
            <a:pPr algn="just"/>
            <a:r>
              <a:rPr lang="en-US" dirty="0" smtClean="0"/>
              <a:t>Headache</a:t>
            </a:r>
          </a:p>
          <a:p>
            <a:pPr algn="just"/>
            <a:r>
              <a:rPr lang="en-US" dirty="0" smtClean="0"/>
              <a:t>Tightness in throat and chest</a:t>
            </a:r>
          </a:p>
          <a:p>
            <a:pPr algn="just"/>
            <a:r>
              <a:rPr lang="en-US" dirty="0" smtClean="0"/>
              <a:t>Muscle weakness</a:t>
            </a:r>
          </a:p>
          <a:p>
            <a:pPr algn="just"/>
            <a:r>
              <a:rPr lang="en-US" dirty="0" smtClean="0"/>
              <a:t>Neuropathy</a:t>
            </a:r>
          </a:p>
          <a:p>
            <a:pPr algn="just"/>
            <a:r>
              <a:rPr lang="en-US" dirty="0" smtClean="0"/>
              <a:t>Bluish skin, Bluish fingernails, Bluish lips,</a:t>
            </a:r>
          </a:p>
          <a:p>
            <a:pPr algn="just"/>
            <a:r>
              <a:rPr lang="en-US" dirty="0" smtClean="0"/>
              <a:t>Droopy eyelids</a:t>
            </a:r>
          </a:p>
          <a:p>
            <a:pPr algn="just"/>
            <a:r>
              <a:rPr lang="en-US" dirty="0" smtClean="0"/>
              <a:t>Fever</a:t>
            </a:r>
          </a:p>
          <a:p>
            <a:pPr algn="just"/>
            <a:r>
              <a:rPr lang="en-US" dirty="0" smtClean="0"/>
              <a:t>Mental confusion</a:t>
            </a:r>
          </a:p>
          <a:p>
            <a:pPr algn="just"/>
            <a:r>
              <a:rPr lang="en-US" dirty="0" smtClean="0"/>
              <a:t>Liver damage</a:t>
            </a:r>
          </a:p>
          <a:p>
            <a:pPr algn="just"/>
            <a:r>
              <a:rPr lang="en-US" dirty="0" smtClean="0"/>
              <a:t>Diarrhea</a:t>
            </a:r>
          </a:p>
          <a:p>
            <a:pPr algn="just"/>
            <a:endParaRPr lang="en-US" dirty="0" smtClean="0"/>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990600"/>
            <a:ext cx="8458200" cy="5638800"/>
          </a:xfrm>
        </p:spPr>
        <p:txBody>
          <a:bodyPr>
            <a:normAutofit/>
          </a:bodyPr>
          <a:lstStyle/>
          <a:p>
            <a:pPr algn="just"/>
            <a:r>
              <a:rPr lang="en-US" dirty="0" smtClean="0"/>
              <a:t>Abdominal pain</a:t>
            </a:r>
          </a:p>
          <a:p>
            <a:pPr algn="just"/>
            <a:r>
              <a:rPr lang="en-US" dirty="0" smtClean="0"/>
              <a:t>Dizziness</a:t>
            </a:r>
          </a:p>
          <a:p>
            <a:pPr algn="just"/>
            <a:r>
              <a:rPr lang="en-US" dirty="0" smtClean="0"/>
              <a:t>Lethargy</a:t>
            </a:r>
          </a:p>
          <a:p>
            <a:pPr algn="just"/>
            <a:r>
              <a:rPr lang="en-US" dirty="0" smtClean="0"/>
              <a:t>Irregular breathing</a:t>
            </a:r>
          </a:p>
          <a:p>
            <a:pPr algn="just"/>
            <a:r>
              <a:rPr lang="en-US" dirty="0" smtClean="0"/>
              <a:t>Sweating</a:t>
            </a:r>
          </a:p>
          <a:p>
            <a:pPr algn="just"/>
            <a:r>
              <a:rPr lang="en-US" dirty="0" smtClean="0"/>
              <a:t>Visual disturbance</a:t>
            </a:r>
          </a:p>
          <a:p>
            <a:pPr algn="just"/>
            <a:r>
              <a:rPr lang="en-US" dirty="0" smtClean="0"/>
              <a:t>Breathing difficulty</a:t>
            </a:r>
          </a:p>
          <a:p>
            <a:pPr algn="just"/>
            <a:r>
              <a:rPr lang="en-US" dirty="0" smtClean="0"/>
              <a:t>Seizures</a:t>
            </a:r>
          </a:p>
          <a:p>
            <a:pPr algn="just"/>
            <a:r>
              <a:rPr lang="en-US" dirty="0" smtClean="0"/>
              <a:t>Coma</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Treatment</a:t>
            </a:r>
            <a:endParaRPr lang="en-US" dirty="0"/>
          </a:p>
        </p:txBody>
      </p:sp>
      <p:sp>
        <p:nvSpPr>
          <p:cNvPr id="3" name="Content Placeholder 2"/>
          <p:cNvSpPr>
            <a:spLocks noGrp="1"/>
          </p:cNvSpPr>
          <p:nvPr>
            <p:ph idx="1"/>
          </p:nvPr>
        </p:nvSpPr>
        <p:spPr>
          <a:xfrm>
            <a:off x="457200" y="990600"/>
            <a:ext cx="8229600" cy="5638800"/>
          </a:xfrm>
        </p:spPr>
        <p:txBody>
          <a:bodyPr>
            <a:normAutofit fontScale="92500"/>
          </a:bodyPr>
          <a:lstStyle/>
          <a:p>
            <a:pPr algn="just"/>
            <a:r>
              <a:rPr lang="en-US" dirty="0" smtClean="0"/>
              <a:t>Sodium nitrite converts a portion of the hemoglobin's iron from ferrous iron to ferric iron, converting the hemoglobin into </a:t>
            </a:r>
            <a:r>
              <a:rPr lang="en-US" dirty="0" err="1" smtClean="0"/>
              <a:t>methemoglobin</a:t>
            </a:r>
            <a:r>
              <a:rPr lang="en-US" dirty="0" smtClean="0"/>
              <a:t>.</a:t>
            </a:r>
          </a:p>
          <a:p>
            <a:pPr algn="just"/>
            <a:r>
              <a:rPr lang="en-US" dirty="0" smtClean="0"/>
              <a:t> Cyanide is more strongly drawn to </a:t>
            </a:r>
            <a:r>
              <a:rPr lang="en-US" dirty="0" err="1" smtClean="0"/>
              <a:t>methemoglobin</a:t>
            </a:r>
            <a:r>
              <a:rPr lang="en-US" dirty="0" smtClean="0"/>
              <a:t> than to the </a:t>
            </a:r>
            <a:r>
              <a:rPr lang="en-US" dirty="0" err="1" smtClean="0"/>
              <a:t>cytochromeoxidase</a:t>
            </a:r>
            <a:r>
              <a:rPr lang="en-US" dirty="0" smtClean="0"/>
              <a:t> of the cells, effectively pulling the cyanide off the cells and onto the </a:t>
            </a:r>
            <a:r>
              <a:rPr lang="en-US" dirty="0" err="1" smtClean="0"/>
              <a:t>methemoglobin</a:t>
            </a:r>
            <a:r>
              <a:rPr lang="en-US" dirty="0" smtClean="0"/>
              <a:t>. </a:t>
            </a:r>
          </a:p>
          <a:p>
            <a:pPr algn="just"/>
            <a:r>
              <a:rPr lang="en-US" dirty="0" smtClean="0"/>
              <a:t>Once bound with the cyanide, the </a:t>
            </a:r>
            <a:r>
              <a:rPr lang="en-US" dirty="0" err="1" smtClean="0"/>
              <a:t>Methemoglobin</a:t>
            </a:r>
            <a:r>
              <a:rPr lang="en-US" dirty="0" smtClean="0"/>
              <a:t> becomes </a:t>
            </a:r>
            <a:r>
              <a:rPr lang="en-US" dirty="0" err="1" smtClean="0"/>
              <a:t>cyanmethemoglobin</a:t>
            </a:r>
            <a:r>
              <a:rPr lang="en-US" dirty="0" smtClean="0"/>
              <a:t>. </a:t>
            </a:r>
          </a:p>
          <a:p>
            <a:pPr algn="just"/>
            <a:r>
              <a:rPr lang="en-US" dirty="0" smtClean="0"/>
              <a:t>The next part of the cyanide antidote kit is sodium </a:t>
            </a:r>
            <a:r>
              <a:rPr lang="en-US" dirty="0" err="1" smtClean="0"/>
              <a:t>thiosulfate</a:t>
            </a:r>
            <a:r>
              <a:rPr lang="en-US" dirty="0" smtClean="0"/>
              <a:t>, which is administered IV.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a:xfrm>
            <a:off x="457200" y="990600"/>
            <a:ext cx="8229600" cy="5638800"/>
          </a:xfrm>
        </p:spPr>
        <p:txBody>
          <a:bodyPr>
            <a:normAutofit fontScale="92500"/>
          </a:bodyPr>
          <a:lstStyle/>
          <a:p>
            <a:pPr algn="just">
              <a:lnSpc>
                <a:spcPct val="150000"/>
              </a:lnSpc>
            </a:pPr>
            <a:r>
              <a:rPr lang="en-US" dirty="0" smtClean="0"/>
              <a:t>The sodium </a:t>
            </a:r>
            <a:r>
              <a:rPr lang="en-US" dirty="0" err="1" smtClean="0"/>
              <a:t>thiosulfate</a:t>
            </a:r>
            <a:r>
              <a:rPr lang="en-US" dirty="0" smtClean="0"/>
              <a:t> and </a:t>
            </a:r>
            <a:r>
              <a:rPr lang="en-US" dirty="0" err="1" smtClean="0"/>
              <a:t>cyanmethemoglobin</a:t>
            </a:r>
            <a:r>
              <a:rPr lang="en-US" dirty="0" smtClean="0"/>
              <a:t> become </a:t>
            </a:r>
            <a:r>
              <a:rPr lang="en-US" dirty="0" err="1" smtClean="0"/>
              <a:t>thiocyanate</a:t>
            </a:r>
            <a:r>
              <a:rPr lang="en-US" dirty="0" smtClean="0"/>
              <a:t>, releasing the hemoglobin, and the </a:t>
            </a:r>
            <a:r>
              <a:rPr lang="en-US" dirty="0" err="1" smtClean="0"/>
              <a:t>thiocyanate</a:t>
            </a:r>
            <a:r>
              <a:rPr lang="en-US" dirty="0" smtClean="0"/>
              <a:t> is excreted by the kidneys</a:t>
            </a:r>
          </a:p>
          <a:p>
            <a:pPr algn="just">
              <a:lnSpc>
                <a:spcPct val="150000"/>
              </a:lnSpc>
            </a:pPr>
            <a:r>
              <a:rPr lang="en-US" dirty="0" smtClean="0"/>
              <a:t>Don’t graze plants with HCN in early growth stages, after cutting, or after frost or after wilting</a:t>
            </a:r>
          </a:p>
          <a:p>
            <a:pPr algn="just">
              <a:lnSpc>
                <a:spcPct val="150000"/>
              </a:lnSpc>
            </a:pPr>
            <a:r>
              <a:rPr lang="en-US" dirty="0" smtClean="0"/>
              <a:t>Test forages for HCN before grazing if uncertain (HCN volatile)</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Alkaloid poisoning</a:t>
            </a:r>
            <a:endParaRPr lang="en-US" dirty="0"/>
          </a:p>
        </p:txBody>
      </p:sp>
      <p:sp>
        <p:nvSpPr>
          <p:cNvPr id="3" name="Content Placeholder 2"/>
          <p:cNvSpPr>
            <a:spLocks noGrp="1"/>
          </p:cNvSpPr>
          <p:nvPr>
            <p:ph idx="1"/>
          </p:nvPr>
        </p:nvSpPr>
        <p:spPr>
          <a:xfrm>
            <a:off x="457200" y="1066800"/>
            <a:ext cx="8229600" cy="5486400"/>
          </a:xfrm>
        </p:spPr>
        <p:txBody>
          <a:bodyPr>
            <a:normAutofit fontScale="85000" lnSpcReduction="20000"/>
          </a:bodyPr>
          <a:lstStyle/>
          <a:p>
            <a:pPr algn="just"/>
            <a:r>
              <a:rPr lang="en-US" sz="2800" b="1" dirty="0" err="1" smtClean="0"/>
              <a:t>Imidazole</a:t>
            </a:r>
            <a:r>
              <a:rPr lang="en-US" sz="2800" b="1" dirty="0" smtClean="0"/>
              <a:t> alkaloid:</a:t>
            </a:r>
          </a:p>
          <a:p>
            <a:pPr algn="just"/>
            <a:r>
              <a:rPr lang="en-US" dirty="0" smtClean="0"/>
              <a:t>Headache, irritate the stomach, flushing, profuse sweating, salivation, urinary frequency, rapid pulse, contracted pupils, diarrhea and fatal pulmonary edema.</a:t>
            </a:r>
          </a:p>
          <a:p>
            <a:pPr algn="just"/>
            <a:r>
              <a:rPr lang="en-US" dirty="0" err="1" smtClean="0"/>
              <a:t>Bradycardia</a:t>
            </a:r>
            <a:r>
              <a:rPr lang="en-US" dirty="0" smtClean="0"/>
              <a:t>.</a:t>
            </a:r>
          </a:p>
          <a:p>
            <a:pPr algn="just"/>
            <a:r>
              <a:rPr lang="en-US" dirty="0" smtClean="0"/>
              <a:t>Dehydration due to excessive perspiration and urination</a:t>
            </a:r>
          </a:p>
          <a:p>
            <a:pPr algn="just"/>
            <a:r>
              <a:rPr lang="en-US" dirty="0" smtClean="0"/>
              <a:t>Nausea and vomiting, vertigo, cough, heaviness of the head, and contraction of the pupils</a:t>
            </a:r>
          </a:p>
          <a:p>
            <a:pPr algn="just"/>
            <a:r>
              <a:rPr lang="en-US" dirty="0" smtClean="0"/>
              <a:t>Should not be taken during pregnancy or while breastfeeding.</a:t>
            </a:r>
          </a:p>
          <a:p>
            <a:pPr algn="just"/>
            <a:r>
              <a:rPr lang="en-US" dirty="0" smtClean="0"/>
              <a:t>The stomach should be emptied and a full dose of atropine given.</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Higher Plant Toxins</a:t>
            </a:r>
            <a:br>
              <a:rPr lang="en-US" dirty="0" smtClean="0"/>
            </a:br>
            <a:endParaRPr lang="en-US" dirty="0"/>
          </a:p>
        </p:txBody>
      </p:sp>
      <p:sp>
        <p:nvSpPr>
          <p:cNvPr id="3" name="Content Placeholder 2"/>
          <p:cNvSpPr>
            <a:spLocks noGrp="1"/>
          </p:cNvSpPr>
          <p:nvPr>
            <p:ph idx="1"/>
          </p:nvPr>
        </p:nvSpPr>
        <p:spPr>
          <a:xfrm>
            <a:off x="457200" y="990600"/>
            <a:ext cx="8458200" cy="5638800"/>
          </a:xfrm>
        </p:spPr>
        <p:txBody>
          <a:bodyPr>
            <a:normAutofit/>
          </a:bodyPr>
          <a:lstStyle/>
          <a:p>
            <a:r>
              <a:rPr lang="en-US" b="1" dirty="0" smtClean="0"/>
              <a:t>Essential oil</a:t>
            </a:r>
          </a:p>
          <a:p>
            <a:pPr algn="ctr"/>
            <a:r>
              <a:rPr lang="en-US" sz="2800" b="1" dirty="0" err="1" smtClean="0"/>
              <a:t>Terpene</a:t>
            </a:r>
            <a:endParaRPr lang="en-US" sz="2800" b="1" dirty="0" smtClean="0"/>
          </a:p>
          <a:p>
            <a:pPr algn="just"/>
            <a:r>
              <a:rPr lang="en-US" sz="2800" dirty="0" err="1" smtClean="0"/>
              <a:t>Terpenes</a:t>
            </a:r>
            <a:r>
              <a:rPr lang="en-US" sz="2800" dirty="0" smtClean="0"/>
              <a:t> are natural products derived from plants.</a:t>
            </a:r>
          </a:p>
          <a:p>
            <a:pPr algn="just"/>
            <a:r>
              <a:rPr lang="en-US" sz="2800" dirty="0" smtClean="0"/>
              <a:t>Cleaning products, aromatherapy, and various topical preparations.</a:t>
            </a:r>
          </a:p>
          <a:p>
            <a:pPr algn="just"/>
            <a:r>
              <a:rPr lang="en-US" sz="2800" dirty="0" smtClean="0"/>
              <a:t>Metabolized through </a:t>
            </a:r>
            <a:r>
              <a:rPr lang="en-US" sz="2800" dirty="0" err="1" smtClean="0"/>
              <a:t>cytochrome</a:t>
            </a:r>
            <a:r>
              <a:rPr lang="en-US" sz="2800" dirty="0" smtClean="0"/>
              <a:t> P450 and are excreted as conjugated metabolites by the kidney</a:t>
            </a:r>
          </a:p>
          <a:p>
            <a:pPr algn="just"/>
            <a:r>
              <a:rPr lang="en-US" sz="2800" dirty="0" smtClean="0"/>
              <a:t>Local irritants, </a:t>
            </a:r>
            <a:r>
              <a:rPr lang="en-US" sz="2800" dirty="0" err="1" smtClean="0"/>
              <a:t>rubefacient</a:t>
            </a:r>
            <a:r>
              <a:rPr lang="en-US" sz="2800" dirty="0" smtClean="0"/>
              <a:t>. </a:t>
            </a:r>
          </a:p>
          <a:p>
            <a:pPr algn="just"/>
            <a:r>
              <a:rPr lang="en-US" sz="2800" dirty="0" smtClean="0"/>
              <a:t>GIT irritation and other symptoms</a:t>
            </a:r>
          </a:p>
          <a:p>
            <a:pPr algn="just"/>
            <a:r>
              <a:rPr lang="en-US" sz="2800" dirty="0" smtClean="0"/>
              <a:t>CNS manifestations may range from an altered mental status to seizer to coma.</a:t>
            </a:r>
          </a:p>
          <a:p>
            <a:pPr>
              <a:buNone/>
            </a:pPr>
            <a:endParaRPr lang="en-US"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GB" dirty="0" err="1" smtClean="0"/>
              <a:t>Pyrrolizidine</a:t>
            </a:r>
            <a:endParaRPr lang="en-US" dirty="0"/>
          </a:p>
        </p:txBody>
      </p:sp>
      <p:sp>
        <p:nvSpPr>
          <p:cNvPr id="3" name="Content Placeholder 2"/>
          <p:cNvSpPr>
            <a:spLocks noGrp="1"/>
          </p:cNvSpPr>
          <p:nvPr>
            <p:ph idx="1"/>
          </p:nvPr>
        </p:nvSpPr>
        <p:spPr>
          <a:xfrm>
            <a:off x="457200" y="990600"/>
            <a:ext cx="8458200" cy="5638800"/>
          </a:xfrm>
        </p:spPr>
        <p:txBody>
          <a:bodyPr>
            <a:normAutofit fontScale="92500" lnSpcReduction="20000"/>
          </a:bodyPr>
          <a:lstStyle/>
          <a:p>
            <a:pPr algn="just"/>
            <a:r>
              <a:rPr lang="en-US" dirty="0" smtClean="0"/>
              <a:t>Mainly in plants of three families  </a:t>
            </a:r>
            <a:r>
              <a:rPr lang="en-US" dirty="0" err="1" smtClean="0"/>
              <a:t>i.e</a:t>
            </a:r>
            <a:r>
              <a:rPr lang="en-US" dirty="0" smtClean="0"/>
              <a:t> </a:t>
            </a:r>
            <a:r>
              <a:rPr lang="en-US" dirty="0" err="1" smtClean="0"/>
              <a:t>boraginaceae</a:t>
            </a:r>
            <a:r>
              <a:rPr lang="en-US" dirty="0" smtClean="0"/>
              <a:t>, </a:t>
            </a:r>
            <a:r>
              <a:rPr lang="en-US" dirty="0" err="1" smtClean="0"/>
              <a:t>Compositae</a:t>
            </a:r>
            <a:r>
              <a:rPr lang="en-US" dirty="0" smtClean="0"/>
              <a:t> and </a:t>
            </a:r>
            <a:r>
              <a:rPr lang="en-US" dirty="0" err="1" smtClean="0"/>
              <a:t>Leguminosae</a:t>
            </a:r>
            <a:endParaRPr lang="en-US" dirty="0" smtClean="0"/>
          </a:p>
          <a:p>
            <a:pPr algn="just"/>
            <a:r>
              <a:rPr lang="en-US" dirty="0" smtClean="0"/>
              <a:t>Small herbivores such as sheep, goats, rabbits, guinea pigs and other herbivorous laboratory animals are highly resistant to PA toxicity, associated with a low rate of hepatic production of reactive metabolites (</a:t>
            </a:r>
            <a:r>
              <a:rPr lang="en-US" dirty="0" err="1" smtClean="0"/>
              <a:t>pyrroles</a:t>
            </a:r>
            <a:r>
              <a:rPr lang="en-US" dirty="0" smtClean="0"/>
              <a:t>) and a high rate of activity of detoxifying enzymes</a:t>
            </a:r>
          </a:p>
          <a:p>
            <a:pPr algn="just"/>
            <a:r>
              <a:rPr lang="en-US" dirty="0" smtClean="0"/>
              <a:t>Irreversible hepatic damage</a:t>
            </a:r>
          </a:p>
          <a:p>
            <a:pPr algn="just"/>
            <a:r>
              <a:rPr lang="en-US" dirty="0" smtClean="0"/>
              <a:t>Pulmonary damage </a:t>
            </a:r>
          </a:p>
          <a:p>
            <a:pPr algn="just"/>
            <a:r>
              <a:rPr lang="en-US" dirty="0" smtClean="0"/>
              <a:t>Carcinogenicity with long-term exposure</a:t>
            </a:r>
          </a:p>
          <a:p>
            <a:pPr algn="just"/>
            <a:r>
              <a:rPr lang="en-US" dirty="0" smtClean="0"/>
              <a:t>Supportive treatment for dehydration and photosensitization </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Natural toxicant </a:t>
            </a:r>
            <a:endParaRPr lang="en-US" dirty="0"/>
          </a:p>
        </p:txBody>
      </p:sp>
      <p:sp>
        <p:nvSpPr>
          <p:cNvPr id="3" name="Subtitle 2"/>
          <p:cNvSpPr>
            <a:spLocks noGrp="1"/>
          </p:cNvSpPr>
          <p:nvPr>
            <p:ph type="subTitle" idx="1"/>
          </p:nvPr>
        </p:nvSpPr>
        <p:spPr/>
        <p:txBody>
          <a:bodyPr/>
          <a:lstStyle/>
          <a:p>
            <a:r>
              <a:rPr lang="en-US" dirty="0" smtClean="0"/>
              <a:t>Lower plant toxin</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Bacterial toxin</a:t>
            </a:r>
            <a:endParaRPr lang="en-US" dirty="0"/>
          </a:p>
        </p:txBody>
      </p:sp>
      <p:sp>
        <p:nvSpPr>
          <p:cNvPr id="3" name="Content Placeholder 2"/>
          <p:cNvSpPr>
            <a:spLocks noGrp="1"/>
          </p:cNvSpPr>
          <p:nvPr>
            <p:ph idx="1"/>
          </p:nvPr>
        </p:nvSpPr>
        <p:spPr>
          <a:xfrm>
            <a:off x="457200" y="1600200"/>
            <a:ext cx="8229600" cy="4953000"/>
          </a:xfrm>
        </p:spPr>
        <p:txBody>
          <a:bodyPr>
            <a:normAutofit lnSpcReduction="10000"/>
          </a:bodyPr>
          <a:lstStyle/>
          <a:p>
            <a:pPr algn="just"/>
            <a:r>
              <a:rPr lang="en-US" dirty="0" smtClean="0"/>
              <a:t>Responsible to cause bacteriotoxicoses(</a:t>
            </a:r>
            <a:r>
              <a:rPr lang="en-US" dirty="0" err="1" smtClean="0"/>
              <a:t>microbic</a:t>
            </a:r>
            <a:r>
              <a:rPr lang="en-US" dirty="0" smtClean="0"/>
              <a:t> food poisonings) due to bacterial compound present in it</a:t>
            </a:r>
          </a:p>
          <a:p>
            <a:pPr algn="just"/>
            <a:r>
              <a:rPr lang="en-US" dirty="0" smtClean="0"/>
              <a:t>Three types of toxins are </a:t>
            </a:r>
          </a:p>
          <a:p>
            <a:r>
              <a:rPr lang="en-US" dirty="0" smtClean="0"/>
              <a:t>Food born bacterial toxin</a:t>
            </a:r>
          </a:p>
          <a:p>
            <a:r>
              <a:rPr lang="en-US" dirty="0" smtClean="0"/>
              <a:t>Wound born bacterial toxin</a:t>
            </a:r>
          </a:p>
          <a:p>
            <a:r>
              <a:rPr lang="en-US" dirty="0" smtClean="0"/>
              <a:t>Infant bacterial toxin</a:t>
            </a:r>
          </a:p>
          <a:p>
            <a:pPr algn="just"/>
            <a:r>
              <a:rPr lang="en-US" dirty="0" smtClean="0"/>
              <a:t>Main bacterial toxin is clostridium </a:t>
            </a:r>
            <a:r>
              <a:rPr lang="en-US" dirty="0" err="1" smtClean="0"/>
              <a:t>botulinum</a:t>
            </a:r>
            <a:endParaRPr lang="en-US" dirty="0" smtClean="0"/>
          </a:p>
          <a:p>
            <a:pPr algn="just"/>
            <a:r>
              <a:rPr lang="en-US" dirty="0" smtClean="0"/>
              <a:t>Rod shaped</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a:t>
            </a:r>
            <a:endParaRPr lang="en-US" dirty="0"/>
          </a:p>
        </p:txBody>
      </p:sp>
      <p:sp>
        <p:nvSpPr>
          <p:cNvPr id="3" name="Content Placeholder 2"/>
          <p:cNvSpPr>
            <a:spLocks noGrp="1"/>
          </p:cNvSpPr>
          <p:nvPr>
            <p:ph idx="1"/>
          </p:nvPr>
        </p:nvSpPr>
        <p:spPr>
          <a:xfrm>
            <a:off x="457200" y="990600"/>
            <a:ext cx="8229600" cy="5562600"/>
          </a:xfrm>
        </p:spPr>
        <p:txBody>
          <a:bodyPr>
            <a:normAutofit fontScale="92500" lnSpcReduction="10000"/>
          </a:bodyPr>
          <a:lstStyle/>
          <a:p>
            <a:pPr algn="just">
              <a:lnSpc>
                <a:spcPct val="150000"/>
              </a:lnSpc>
            </a:pPr>
            <a:r>
              <a:rPr lang="en-US" dirty="0" smtClean="0"/>
              <a:t>Grow in low oxygen condition and form spores</a:t>
            </a:r>
          </a:p>
          <a:p>
            <a:pPr algn="just">
              <a:lnSpc>
                <a:spcPct val="150000"/>
              </a:lnSpc>
            </a:pPr>
            <a:r>
              <a:rPr lang="en-US" dirty="0" smtClean="0"/>
              <a:t>Produce toxin botulin which cause botulism(Potentially fatal illness caused by a toxin produced by the bacterium </a:t>
            </a:r>
            <a:r>
              <a:rPr lang="en-US" i="1" dirty="0" smtClean="0"/>
              <a:t>Clostridium </a:t>
            </a:r>
            <a:r>
              <a:rPr lang="en-US" i="1" dirty="0" err="1" smtClean="0"/>
              <a:t>botulinum</a:t>
            </a:r>
            <a:r>
              <a:rPr lang="en-US" dirty="0" smtClean="0"/>
              <a:t>. The disease begins with weakness, trouble seeing, feeling tired, and trouble speaking. This may then be followed by weakness of the arms, chest muscles, and legs)</a:t>
            </a:r>
          </a:p>
          <a:p>
            <a:pPr algn="just">
              <a:lnSpc>
                <a:spcPct val="150000"/>
              </a:lnSpc>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Cont…</a:t>
            </a:r>
            <a:endParaRPr lang="en-US" dirty="0"/>
          </a:p>
        </p:txBody>
      </p:sp>
      <p:sp>
        <p:nvSpPr>
          <p:cNvPr id="3" name="Content Placeholder 2"/>
          <p:cNvSpPr>
            <a:spLocks noGrp="1"/>
          </p:cNvSpPr>
          <p:nvPr>
            <p:ph idx="1"/>
          </p:nvPr>
        </p:nvSpPr>
        <p:spPr>
          <a:xfrm>
            <a:off x="457200" y="990600"/>
            <a:ext cx="8458200" cy="5486400"/>
          </a:xfrm>
        </p:spPr>
        <p:txBody>
          <a:bodyPr>
            <a:normAutofit/>
          </a:bodyPr>
          <a:lstStyle/>
          <a:p>
            <a:pPr algn="just"/>
            <a:r>
              <a:rPr lang="en-US" dirty="0" smtClean="0"/>
              <a:t>Seven type of toxicity i.e. BA,BB,BC,BD,BE,BF  and BG where A, B ,E and F causes illness in humans</a:t>
            </a:r>
          </a:p>
          <a:p>
            <a:pPr algn="just"/>
            <a:r>
              <a:rPr lang="en-US" dirty="0" err="1" smtClean="0"/>
              <a:t>Neurotoxic</a:t>
            </a:r>
            <a:r>
              <a:rPr lang="en-US" dirty="0" smtClean="0"/>
              <a:t> agent cause the paralysis of nerves.</a:t>
            </a:r>
          </a:p>
          <a:p>
            <a:pPr algn="just"/>
            <a:r>
              <a:rPr lang="en-US" dirty="0" smtClean="0"/>
              <a:t>Use to prepare botoxin or </a:t>
            </a:r>
            <a:r>
              <a:rPr lang="en-US" dirty="0" err="1" smtClean="0"/>
              <a:t>Botlulinum</a:t>
            </a:r>
            <a:r>
              <a:rPr lang="en-US" dirty="0" smtClean="0"/>
              <a:t> Toxin A (chemical with unique properties)</a:t>
            </a:r>
          </a:p>
          <a:p>
            <a:pPr algn="just"/>
            <a:r>
              <a:rPr lang="en-US" dirty="0" smtClean="0"/>
              <a:t>Used for severe facial pain which caused by trigeminal neuralgia (chronic pain condition that affects the trigeminal nerve, which carries sensation from your face to your brain)</a:t>
            </a:r>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838200"/>
            <a:ext cx="8229600" cy="5638800"/>
          </a:xfrm>
        </p:spPr>
        <p:txBody>
          <a:bodyPr/>
          <a:lstStyle/>
          <a:p>
            <a:pPr algn="just">
              <a:lnSpc>
                <a:spcPct val="150000"/>
              </a:lnSpc>
            </a:pPr>
            <a:r>
              <a:rPr lang="en-US" dirty="0" smtClean="0"/>
              <a:t>Potent bio-weapon as LD50 is 1ng/Kg</a:t>
            </a:r>
          </a:p>
          <a:p>
            <a:pPr algn="just">
              <a:lnSpc>
                <a:spcPct val="150000"/>
              </a:lnSpc>
            </a:pPr>
            <a:r>
              <a:rPr lang="en-US" dirty="0" smtClean="0"/>
              <a:t>Almost 450 gm or pound kill the entire   human population</a:t>
            </a:r>
          </a:p>
          <a:p>
            <a:pPr algn="just">
              <a:lnSpc>
                <a:spcPct val="150000"/>
              </a:lnSpc>
            </a:pPr>
            <a:r>
              <a:rPr lang="en-US" dirty="0" smtClean="0"/>
              <a:t>Usually symptoms appear between 18-36 hr. but may start early from 6 hrs to 10 days</a:t>
            </a:r>
          </a:p>
          <a:p>
            <a:pPr algn="just">
              <a:lnSpc>
                <a:spcPct val="150000"/>
              </a:lnSpc>
            </a:pPr>
            <a:r>
              <a:rPr lang="en-US" dirty="0" smtClean="0"/>
              <a:t>Abdominal pain, diarrhea, vomiting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i="1" dirty="0" smtClean="0"/>
              <a:t>Staphylococcus </a:t>
            </a:r>
            <a:r>
              <a:rPr lang="en-US" i="1" dirty="0" err="1" smtClean="0"/>
              <a:t>aureus</a:t>
            </a:r>
            <a:endParaRPr lang="en-US" dirty="0"/>
          </a:p>
        </p:txBody>
      </p:sp>
      <p:sp>
        <p:nvSpPr>
          <p:cNvPr id="3" name="Content Placeholder 2"/>
          <p:cNvSpPr>
            <a:spLocks noGrp="1"/>
          </p:cNvSpPr>
          <p:nvPr>
            <p:ph idx="1"/>
          </p:nvPr>
        </p:nvSpPr>
        <p:spPr>
          <a:xfrm>
            <a:off x="457200" y="990600"/>
            <a:ext cx="8534400" cy="5638800"/>
          </a:xfrm>
        </p:spPr>
        <p:txBody>
          <a:bodyPr>
            <a:normAutofit fontScale="85000" lnSpcReduction="10000"/>
          </a:bodyPr>
          <a:lstStyle/>
          <a:p>
            <a:pPr algn="just">
              <a:lnSpc>
                <a:spcPct val="150000"/>
              </a:lnSpc>
            </a:pPr>
            <a:r>
              <a:rPr lang="en-US" i="1" dirty="0" smtClean="0"/>
              <a:t>Staphylococcus </a:t>
            </a:r>
            <a:r>
              <a:rPr lang="en-US" i="1" dirty="0" err="1" smtClean="0"/>
              <a:t>aureus</a:t>
            </a:r>
            <a:r>
              <a:rPr lang="en-US" dirty="0" smtClean="0"/>
              <a:t> are Gram-positive bacteria</a:t>
            </a:r>
          </a:p>
          <a:p>
            <a:pPr algn="just">
              <a:lnSpc>
                <a:spcPct val="150000"/>
              </a:lnSpc>
            </a:pPr>
            <a:r>
              <a:rPr lang="en-US" dirty="0" smtClean="0"/>
              <a:t>Approximately 0.5-1.5 µm in diameter, non-motile, non-spore-forming </a:t>
            </a:r>
          </a:p>
          <a:p>
            <a:pPr algn="just">
              <a:lnSpc>
                <a:spcPct val="150000"/>
              </a:lnSpc>
            </a:pPr>
            <a:r>
              <a:rPr lang="en-US" dirty="0" smtClean="0"/>
              <a:t>Part of human flora, and are primarily found in the nose and skin</a:t>
            </a:r>
          </a:p>
          <a:p>
            <a:pPr algn="just">
              <a:lnSpc>
                <a:spcPct val="150000"/>
              </a:lnSpc>
            </a:pPr>
            <a:r>
              <a:rPr lang="en-US" dirty="0" smtClean="0"/>
              <a:t>groin, </a:t>
            </a:r>
            <a:r>
              <a:rPr lang="en-US" dirty="0" err="1" smtClean="0"/>
              <a:t>axillae</a:t>
            </a:r>
            <a:r>
              <a:rPr lang="en-US" dirty="0" smtClean="0"/>
              <a:t>(armpit), </a:t>
            </a:r>
            <a:r>
              <a:rPr lang="en-US" dirty="0" err="1" smtClean="0"/>
              <a:t>perineal</a:t>
            </a:r>
            <a:r>
              <a:rPr lang="en-US" dirty="0" smtClean="0"/>
              <a:t> area (males), mucous membranes, the mouth, mammary glands, hair, and the intestinal, genitourinary and upper respiratory tracts </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Toxic compound</a:t>
            </a:r>
            <a:endParaRPr lang="en-US" dirty="0"/>
          </a:p>
        </p:txBody>
      </p:sp>
      <p:sp>
        <p:nvSpPr>
          <p:cNvPr id="3" name="Content Placeholder 2"/>
          <p:cNvSpPr>
            <a:spLocks noGrp="1"/>
          </p:cNvSpPr>
          <p:nvPr>
            <p:ph idx="1"/>
          </p:nvPr>
        </p:nvSpPr>
        <p:spPr>
          <a:xfrm>
            <a:off x="457200" y="1219200"/>
            <a:ext cx="8229600" cy="5334000"/>
          </a:xfrm>
        </p:spPr>
        <p:txBody>
          <a:bodyPr>
            <a:normAutofit fontScale="92500" lnSpcReduction="10000"/>
          </a:bodyPr>
          <a:lstStyle/>
          <a:p>
            <a:pPr algn="just">
              <a:lnSpc>
                <a:spcPct val="150000"/>
              </a:lnSpc>
            </a:pPr>
            <a:r>
              <a:rPr lang="en-US" dirty="0" err="1" smtClean="0"/>
              <a:t>Leukocidin</a:t>
            </a:r>
            <a:endParaRPr lang="en-US" dirty="0" smtClean="0"/>
          </a:p>
          <a:p>
            <a:pPr algn="just">
              <a:lnSpc>
                <a:spcPct val="150000"/>
              </a:lnSpc>
            </a:pPr>
            <a:r>
              <a:rPr lang="en-US" dirty="0" smtClean="0"/>
              <a:t>alpha toxin, beta toxin, delta toxin,</a:t>
            </a:r>
          </a:p>
          <a:p>
            <a:pPr algn="just">
              <a:lnSpc>
                <a:spcPct val="150000"/>
              </a:lnSpc>
            </a:pPr>
            <a:r>
              <a:rPr lang="en-US" dirty="0" err="1" smtClean="0"/>
              <a:t>Enterotoxins</a:t>
            </a:r>
            <a:r>
              <a:rPr lang="en-US" dirty="0" smtClean="0"/>
              <a:t> (ETA and ETB)</a:t>
            </a:r>
          </a:p>
          <a:p>
            <a:pPr algn="just">
              <a:lnSpc>
                <a:spcPct val="150000"/>
              </a:lnSpc>
            </a:pPr>
            <a:r>
              <a:rPr lang="en-US" dirty="0" smtClean="0"/>
              <a:t> Toxic shock syndrome toxin (TSST-1)</a:t>
            </a:r>
          </a:p>
          <a:p>
            <a:pPr algn="just">
              <a:lnSpc>
                <a:spcPct val="150000"/>
              </a:lnSpc>
            </a:pPr>
            <a:r>
              <a:rPr lang="en-US" dirty="0" err="1" smtClean="0"/>
              <a:t>Exfoliatin</a:t>
            </a:r>
            <a:r>
              <a:rPr lang="en-US" dirty="0" smtClean="0"/>
              <a:t> toxin</a:t>
            </a:r>
          </a:p>
          <a:p>
            <a:pPr algn="just">
              <a:lnSpc>
                <a:spcPct val="150000"/>
              </a:lnSpc>
            </a:pPr>
            <a:r>
              <a:rPr lang="en-US" dirty="0" smtClean="0"/>
              <a:t>Enzyme,  </a:t>
            </a:r>
            <a:r>
              <a:rPr lang="en-US" dirty="0" err="1" smtClean="0"/>
              <a:t>coagulase</a:t>
            </a:r>
            <a:r>
              <a:rPr lang="en-US" dirty="0" smtClean="0"/>
              <a:t> (clots plasma and coats the bacterial cell), </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Cont…</a:t>
            </a:r>
            <a:endParaRPr lang="en-US" dirty="0"/>
          </a:p>
        </p:txBody>
      </p:sp>
      <p:sp>
        <p:nvSpPr>
          <p:cNvPr id="3" name="Content Placeholder 2"/>
          <p:cNvSpPr>
            <a:spLocks noGrp="1"/>
          </p:cNvSpPr>
          <p:nvPr>
            <p:ph idx="1"/>
          </p:nvPr>
        </p:nvSpPr>
        <p:spPr>
          <a:xfrm>
            <a:off x="457200" y="1066800"/>
            <a:ext cx="8229600" cy="5562600"/>
          </a:xfrm>
        </p:spPr>
        <p:txBody>
          <a:bodyPr/>
          <a:lstStyle/>
          <a:p>
            <a:pPr algn="just">
              <a:lnSpc>
                <a:spcPct val="150000"/>
              </a:lnSpc>
            </a:pPr>
            <a:r>
              <a:rPr lang="en-US" dirty="0" err="1" smtClean="0"/>
              <a:t>Hyaluronidase</a:t>
            </a:r>
            <a:r>
              <a:rPr lang="en-US" dirty="0" smtClean="0"/>
              <a:t> </a:t>
            </a:r>
            <a:r>
              <a:rPr lang="en-US" u="sng" dirty="0" smtClean="0"/>
              <a:t>(</a:t>
            </a:r>
            <a:r>
              <a:rPr lang="en-US" dirty="0" smtClean="0"/>
              <a:t>breaks down </a:t>
            </a:r>
            <a:r>
              <a:rPr lang="en-US" dirty="0" err="1" smtClean="0"/>
              <a:t>hyaluronic</a:t>
            </a:r>
            <a:r>
              <a:rPr lang="en-US" dirty="0" smtClean="0"/>
              <a:t> acid and helps in spreading it</a:t>
            </a:r>
          </a:p>
          <a:p>
            <a:pPr algn="just">
              <a:lnSpc>
                <a:spcPct val="150000"/>
              </a:lnSpc>
            </a:pPr>
            <a:r>
              <a:rPr lang="en-US" dirty="0" smtClean="0"/>
              <a:t> </a:t>
            </a:r>
            <a:r>
              <a:rPr lang="en-US" dirty="0" err="1" smtClean="0"/>
              <a:t>Deoxyribonuclease</a:t>
            </a:r>
            <a:r>
              <a:rPr lang="en-US" dirty="0" smtClean="0"/>
              <a:t> ( breaks down the DNA) ,lipase (digest lipids), </a:t>
            </a:r>
          </a:p>
          <a:p>
            <a:pPr algn="just">
              <a:lnSpc>
                <a:spcPct val="150000"/>
              </a:lnSpc>
            </a:pPr>
            <a:r>
              <a:rPr lang="en-US" dirty="0" err="1" smtClean="0"/>
              <a:t>staphylokinase</a:t>
            </a:r>
            <a:r>
              <a:rPr lang="en-US" dirty="0" smtClean="0"/>
              <a:t> (dissolve fibrin and aid in spread),</a:t>
            </a:r>
          </a:p>
          <a:p>
            <a:pPr algn="just">
              <a:lnSpc>
                <a:spcPct val="150000"/>
              </a:lnSpc>
            </a:pPr>
            <a:r>
              <a:rPr lang="en-US" dirty="0" smtClean="0"/>
              <a:t>beta-</a:t>
            </a:r>
            <a:r>
              <a:rPr lang="en-US" dirty="0" err="1" smtClean="0"/>
              <a:t>lactamase</a:t>
            </a:r>
            <a:r>
              <a:rPr lang="en-US" dirty="0" smtClean="0"/>
              <a:t> (drug resistance)</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Toxicity</a:t>
            </a:r>
            <a:endParaRPr lang="en-US" dirty="0"/>
          </a:p>
        </p:txBody>
      </p:sp>
      <p:sp>
        <p:nvSpPr>
          <p:cNvPr id="3" name="Content Placeholder 2"/>
          <p:cNvSpPr>
            <a:spLocks noGrp="1"/>
          </p:cNvSpPr>
          <p:nvPr>
            <p:ph idx="1"/>
          </p:nvPr>
        </p:nvSpPr>
        <p:spPr>
          <a:xfrm>
            <a:off x="457200" y="1143000"/>
            <a:ext cx="8229600" cy="5334000"/>
          </a:xfrm>
        </p:spPr>
        <p:txBody>
          <a:bodyPr>
            <a:normAutofit fontScale="85000" lnSpcReduction="10000"/>
          </a:bodyPr>
          <a:lstStyle/>
          <a:p>
            <a:pPr algn="just">
              <a:lnSpc>
                <a:spcPct val="150000"/>
              </a:lnSpc>
            </a:pPr>
            <a:r>
              <a:rPr lang="en-US" dirty="0" smtClean="0"/>
              <a:t>Septic shock, Toxic shock, Emesis</a:t>
            </a:r>
          </a:p>
          <a:p>
            <a:pPr algn="just">
              <a:lnSpc>
                <a:spcPct val="150000"/>
              </a:lnSpc>
            </a:pPr>
            <a:r>
              <a:rPr lang="sv-SE" dirty="0" smtClean="0"/>
              <a:t>Scalded skin syndrome in neonates(</a:t>
            </a:r>
            <a:r>
              <a:rPr lang="en-US" dirty="0" smtClean="0"/>
              <a:t>blisters, skin loss, pimples, furuncles (infection of the hair follicle), impetigo(bacterial infection of the surface of the skin), abscesses, poor temperature control, fluid loss, </a:t>
            </a:r>
            <a:r>
              <a:rPr lang="sv-SE" dirty="0" smtClean="0"/>
              <a:t>)</a:t>
            </a:r>
          </a:p>
          <a:p>
            <a:pPr algn="just">
              <a:lnSpc>
                <a:spcPct val="150000"/>
              </a:lnSpc>
            </a:pPr>
            <a:r>
              <a:rPr lang="en-US" dirty="0" smtClean="0"/>
              <a:t>Food poisoning</a:t>
            </a:r>
          </a:p>
          <a:p>
            <a:pPr algn="just">
              <a:lnSpc>
                <a:spcPct val="150000"/>
              </a:lnSpc>
            </a:pPr>
            <a:r>
              <a:rPr lang="en-US" dirty="0" smtClean="0"/>
              <a:t> Nausea, vomiting, abdominal pain, cramps, and diarrhea</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dirty="0" smtClean="0"/>
              <a:t>Management</a:t>
            </a:r>
            <a:endParaRPr lang="en-US" dirty="0"/>
          </a:p>
        </p:txBody>
      </p:sp>
      <p:sp>
        <p:nvSpPr>
          <p:cNvPr id="3" name="Content Placeholder 2"/>
          <p:cNvSpPr>
            <a:spLocks noGrp="1"/>
          </p:cNvSpPr>
          <p:nvPr>
            <p:ph idx="1"/>
          </p:nvPr>
        </p:nvSpPr>
        <p:spPr>
          <a:xfrm>
            <a:off x="457200" y="1219200"/>
            <a:ext cx="8229600" cy="5334000"/>
          </a:xfrm>
        </p:spPr>
        <p:txBody>
          <a:bodyPr>
            <a:normAutofit/>
          </a:bodyPr>
          <a:lstStyle/>
          <a:p>
            <a:pPr lvl="0" algn="just">
              <a:lnSpc>
                <a:spcPct val="150000"/>
              </a:lnSpc>
            </a:pPr>
            <a:r>
              <a:rPr lang="en-US" dirty="0" smtClean="0"/>
              <a:t>Induction of emesis is contraindicated because of the risk of aspiration.</a:t>
            </a:r>
          </a:p>
          <a:p>
            <a:pPr lvl="0" algn="just">
              <a:lnSpc>
                <a:spcPct val="150000"/>
              </a:lnSpc>
            </a:pPr>
            <a:r>
              <a:rPr lang="en-US" dirty="0" err="1" smtClean="0"/>
              <a:t>Terpenes</a:t>
            </a:r>
            <a:r>
              <a:rPr lang="en-US" dirty="0" smtClean="0"/>
              <a:t> are not adsorbed by charcoal.</a:t>
            </a:r>
          </a:p>
          <a:p>
            <a:pPr lvl="0" algn="just">
              <a:lnSpc>
                <a:spcPct val="150000"/>
              </a:lnSpc>
            </a:pPr>
            <a:r>
              <a:rPr lang="en-US" dirty="0" smtClean="0"/>
              <a:t>It is best to not administer anything by mouth.</a:t>
            </a:r>
          </a:p>
          <a:p>
            <a:pPr algn="just">
              <a:lnSpc>
                <a:spcPct val="150000"/>
              </a:lnSpc>
            </a:pPr>
            <a:r>
              <a:rPr lang="en-US" dirty="0" smtClean="0"/>
              <a:t>Careful attention should be paid to the patient's airway</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lstStyle/>
          <a:p>
            <a:pPr>
              <a:lnSpc>
                <a:spcPct val="200000"/>
              </a:lnSpc>
            </a:pPr>
            <a:r>
              <a:rPr lang="en-US" dirty="0" smtClean="0"/>
              <a:t> </a:t>
            </a:r>
            <a:r>
              <a:rPr lang="en-US" dirty="0" err="1" smtClean="0"/>
              <a:t>Cloxacillin</a:t>
            </a:r>
            <a:r>
              <a:rPr lang="en-US" dirty="0" smtClean="0"/>
              <a:t> and </a:t>
            </a:r>
            <a:r>
              <a:rPr lang="en-US" dirty="0" err="1" smtClean="0"/>
              <a:t>cephalexin</a:t>
            </a:r>
            <a:endParaRPr lang="en-US" dirty="0" smtClean="0"/>
          </a:p>
          <a:p>
            <a:pPr>
              <a:lnSpc>
                <a:spcPct val="200000"/>
              </a:lnSpc>
            </a:pPr>
            <a:r>
              <a:rPr lang="en-US" dirty="0" err="1" smtClean="0"/>
              <a:t>Vancomycin</a:t>
            </a:r>
            <a:endParaRPr lang="en-US" dirty="0" smtClean="0"/>
          </a:p>
          <a:p>
            <a:pPr>
              <a:lnSpc>
                <a:spcPct val="200000"/>
              </a:lnSpc>
            </a:pPr>
            <a:r>
              <a:rPr lang="en-US" dirty="0" smtClean="0"/>
              <a:t> Penicillin</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err="1" smtClean="0"/>
              <a:t>Microcystis</a:t>
            </a:r>
            <a:r>
              <a:rPr lang="en-US" i="1" dirty="0" smtClean="0"/>
              <a:t> </a:t>
            </a:r>
            <a:r>
              <a:rPr lang="en-US" i="1" dirty="0" err="1" smtClean="0"/>
              <a:t>aeruginosa</a:t>
            </a:r>
            <a:r>
              <a:rPr lang="en-US" dirty="0" smtClean="0"/>
              <a:t/>
            </a:r>
            <a:br>
              <a:rPr lang="en-US" dirty="0" smtClean="0"/>
            </a:br>
            <a:endParaRPr lang="en-US" dirty="0"/>
          </a:p>
        </p:txBody>
      </p:sp>
      <p:sp>
        <p:nvSpPr>
          <p:cNvPr id="3" name="Content Placeholder 2"/>
          <p:cNvSpPr>
            <a:spLocks noGrp="1"/>
          </p:cNvSpPr>
          <p:nvPr>
            <p:ph idx="1"/>
          </p:nvPr>
        </p:nvSpPr>
        <p:spPr>
          <a:xfrm>
            <a:off x="457200" y="1066800"/>
            <a:ext cx="8229600" cy="5562600"/>
          </a:xfrm>
        </p:spPr>
        <p:txBody>
          <a:bodyPr/>
          <a:lstStyle/>
          <a:p>
            <a:pPr algn="just">
              <a:lnSpc>
                <a:spcPct val="150000"/>
              </a:lnSpc>
            </a:pPr>
            <a:r>
              <a:rPr lang="en-US" dirty="0" smtClean="0"/>
              <a:t> Species of fresh water </a:t>
            </a:r>
            <a:r>
              <a:rPr lang="en-US" dirty="0" err="1" smtClean="0"/>
              <a:t>cyanobacteria</a:t>
            </a:r>
            <a:endParaRPr lang="en-US" dirty="0" smtClean="0"/>
          </a:p>
          <a:p>
            <a:pPr algn="just">
              <a:lnSpc>
                <a:spcPct val="150000"/>
              </a:lnSpc>
            </a:pPr>
            <a:r>
              <a:rPr lang="en-US" dirty="0" smtClean="0"/>
              <a:t>Source of natural </a:t>
            </a:r>
            <a:r>
              <a:rPr lang="en-US" dirty="0" err="1" smtClean="0"/>
              <a:t>butylated</a:t>
            </a:r>
            <a:r>
              <a:rPr lang="en-US" dirty="0" smtClean="0"/>
              <a:t> </a:t>
            </a:r>
            <a:r>
              <a:rPr lang="en-US" dirty="0" err="1" smtClean="0"/>
              <a:t>hydroxytoluene</a:t>
            </a:r>
            <a:r>
              <a:rPr lang="en-US" dirty="0" smtClean="0"/>
              <a:t> (BHT), (an antioxidant, food additive, and industrial chemical).</a:t>
            </a:r>
          </a:p>
          <a:p>
            <a:pPr algn="just">
              <a:lnSpc>
                <a:spcPct val="150000"/>
              </a:lnSpc>
            </a:pPr>
            <a:r>
              <a:rPr lang="en-US" dirty="0" err="1" smtClean="0"/>
              <a:t>Hepatotoxins</a:t>
            </a:r>
            <a:r>
              <a:rPr lang="en-US" dirty="0" smtClean="0"/>
              <a:t> (</a:t>
            </a:r>
            <a:r>
              <a:rPr lang="en-US" dirty="0" err="1" smtClean="0"/>
              <a:t>microcystin</a:t>
            </a:r>
            <a:r>
              <a:rPr lang="en-US" dirty="0" smtClean="0"/>
              <a:t>, </a:t>
            </a:r>
            <a:r>
              <a:rPr lang="en-US" dirty="0" err="1" smtClean="0"/>
              <a:t>cyanopeptolin</a:t>
            </a:r>
            <a:r>
              <a:rPr lang="en-US" dirty="0" smtClean="0"/>
              <a:t>)</a:t>
            </a:r>
          </a:p>
          <a:p>
            <a:pPr algn="just">
              <a:lnSpc>
                <a:spcPct val="150000"/>
              </a:lnSpc>
            </a:pPr>
            <a:r>
              <a:rPr lang="en-US" dirty="0" smtClean="0"/>
              <a:t>Neurotoxins (</a:t>
            </a:r>
            <a:r>
              <a:rPr lang="en-US" dirty="0" err="1" smtClean="0"/>
              <a:t>lipopolysaccharides</a:t>
            </a:r>
            <a:r>
              <a:rPr lang="en-US" dirty="0" smtClean="0"/>
              <a:t>-LPSs), </a:t>
            </a:r>
            <a:r>
              <a:rPr lang="en-US" dirty="0" err="1" smtClean="0"/>
              <a:t>anatoxin</a:t>
            </a:r>
            <a:r>
              <a:rPr lang="en-US" dirty="0" smtClean="0"/>
              <a:t>-a, </a:t>
            </a:r>
            <a:r>
              <a:rPr lang="en-US" dirty="0" err="1" smtClean="0"/>
              <a:t>saxitoxin</a:t>
            </a:r>
            <a:r>
              <a:rPr lang="en-US" dirty="0" smtClean="0"/>
              <a:t>, </a:t>
            </a:r>
            <a:r>
              <a:rPr lang="en-US" dirty="0" err="1" smtClean="0"/>
              <a:t>neosaxitoxin</a:t>
            </a:r>
            <a:endParaRPr lang="en-US" dirty="0" smtClean="0"/>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Toxicity</a:t>
            </a:r>
            <a:endParaRPr lang="en-US" dirty="0"/>
          </a:p>
        </p:txBody>
      </p:sp>
      <p:sp>
        <p:nvSpPr>
          <p:cNvPr id="3" name="Content Placeholder 2"/>
          <p:cNvSpPr>
            <a:spLocks noGrp="1"/>
          </p:cNvSpPr>
          <p:nvPr>
            <p:ph idx="1"/>
          </p:nvPr>
        </p:nvSpPr>
        <p:spPr>
          <a:xfrm>
            <a:off x="457200" y="1219200"/>
            <a:ext cx="8229600" cy="4906963"/>
          </a:xfrm>
        </p:spPr>
        <p:txBody>
          <a:bodyPr>
            <a:normAutofit/>
          </a:bodyPr>
          <a:lstStyle/>
          <a:p>
            <a:pPr algn="just">
              <a:lnSpc>
                <a:spcPct val="150000"/>
              </a:lnSpc>
            </a:pPr>
            <a:r>
              <a:rPr lang="en-US" dirty="0" smtClean="0"/>
              <a:t>Gastroenteritis and related diseases, allergic and irritation reaction, liver diseases</a:t>
            </a:r>
          </a:p>
          <a:p>
            <a:pPr algn="just">
              <a:lnSpc>
                <a:spcPct val="150000"/>
              </a:lnSpc>
            </a:pPr>
            <a:r>
              <a:rPr lang="en-US" dirty="0" err="1" smtClean="0"/>
              <a:t>Tumour</a:t>
            </a:r>
            <a:r>
              <a:rPr lang="en-US" dirty="0" smtClean="0"/>
              <a:t>-promoting substances</a:t>
            </a:r>
          </a:p>
          <a:p>
            <a:pPr algn="just">
              <a:lnSpc>
                <a:spcPct val="150000"/>
              </a:lnSpc>
            </a:pPr>
            <a:r>
              <a:rPr lang="en-US" dirty="0" smtClean="0"/>
              <a:t>Diarrhea, vomiting, </a:t>
            </a:r>
            <a:r>
              <a:rPr lang="en-US" dirty="0" err="1" smtClean="0"/>
              <a:t>piloerection</a:t>
            </a:r>
            <a:r>
              <a:rPr lang="en-US" dirty="0" smtClean="0"/>
              <a:t> (involuntary erection or bristling of hairs due to a sympathetic reflex ), weakness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GB" dirty="0" err="1" smtClean="0"/>
              <a:t>Cyanobecteria</a:t>
            </a:r>
            <a:endParaRPr lang="en-US" dirty="0"/>
          </a:p>
        </p:txBody>
      </p:sp>
      <p:sp>
        <p:nvSpPr>
          <p:cNvPr id="3" name="Content Placeholder 2"/>
          <p:cNvSpPr>
            <a:spLocks noGrp="1"/>
          </p:cNvSpPr>
          <p:nvPr>
            <p:ph idx="1"/>
          </p:nvPr>
        </p:nvSpPr>
        <p:spPr>
          <a:xfrm>
            <a:off x="457200" y="1219200"/>
            <a:ext cx="8458200" cy="5410200"/>
          </a:xfrm>
        </p:spPr>
        <p:txBody>
          <a:bodyPr>
            <a:normAutofit fontScale="85000" lnSpcReduction="10000"/>
          </a:bodyPr>
          <a:lstStyle/>
          <a:p>
            <a:pPr algn="just">
              <a:lnSpc>
                <a:spcPct val="150000"/>
              </a:lnSpc>
            </a:pPr>
            <a:r>
              <a:rPr lang="en-US" dirty="0" smtClean="0"/>
              <a:t>Known as </a:t>
            </a:r>
            <a:r>
              <a:rPr lang="en-US" dirty="0" err="1" smtClean="0"/>
              <a:t>Cyanophyta</a:t>
            </a:r>
            <a:r>
              <a:rPr lang="en-US" dirty="0" smtClean="0"/>
              <a:t>  (belong to prokaryotes)</a:t>
            </a:r>
          </a:p>
          <a:p>
            <a:pPr algn="just">
              <a:lnSpc>
                <a:spcPct val="150000"/>
              </a:lnSpc>
            </a:pPr>
            <a:r>
              <a:rPr lang="en-US" dirty="0" smtClean="0"/>
              <a:t>Sometimes called as blue-green algae</a:t>
            </a:r>
          </a:p>
          <a:p>
            <a:pPr algn="just">
              <a:lnSpc>
                <a:spcPct val="150000"/>
              </a:lnSpc>
            </a:pPr>
            <a:r>
              <a:rPr lang="en-US" dirty="0" smtClean="0"/>
              <a:t>Present in moist soils and in water.</a:t>
            </a:r>
          </a:p>
          <a:p>
            <a:pPr algn="just">
              <a:lnSpc>
                <a:spcPct val="150000"/>
              </a:lnSpc>
            </a:pPr>
            <a:r>
              <a:rPr lang="en-US" dirty="0" smtClean="0"/>
              <a:t>Produce </a:t>
            </a:r>
            <a:r>
              <a:rPr lang="en-US" dirty="0" err="1" smtClean="0"/>
              <a:t>cyanotoxins</a:t>
            </a:r>
            <a:r>
              <a:rPr lang="en-US" dirty="0" smtClean="0"/>
              <a:t> (neurotoxins, </a:t>
            </a:r>
            <a:r>
              <a:rPr lang="en-US" dirty="0" err="1" smtClean="0"/>
              <a:t>cytotoxins</a:t>
            </a:r>
            <a:r>
              <a:rPr lang="en-US" dirty="0" smtClean="0"/>
              <a:t>, </a:t>
            </a:r>
            <a:r>
              <a:rPr lang="en-US" dirty="0" err="1" smtClean="0"/>
              <a:t>endotoxins</a:t>
            </a:r>
            <a:r>
              <a:rPr lang="en-US" dirty="0" smtClean="0"/>
              <a:t>, and </a:t>
            </a:r>
            <a:r>
              <a:rPr lang="en-US" dirty="0" err="1" smtClean="0"/>
              <a:t>hepatotoxins</a:t>
            </a:r>
            <a:r>
              <a:rPr lang="en-US" dirty="0" smtClean="0"/>
              <a:t>) </a:t>
            </a:r>
          </a:p>
          <a:p>
            <a:pPr algn="just">
              <a:lnSpc>
                <a:spcPct val="150000"/>
              </a:lnSpc>
            </a:pPr>
            <a:r>
              <a:rPr lang="en-US" dirty="0" err="1" smtClean="0"/>
              <a:t>Anatoxin</a:t>
            </a:r>
            <a:r>
              <a:rPr lang="en-US" dirty="0" smtClean="0"/>
              <a:t>-a, </a:t>
            </a:r>
            <a:r>
              <a:rPr lang="en-US" dirty="0" err="1" smtClean="0"/>
              <a:t>Microcystins</a:t>
            </a:r>
            <a:r>
              <a:rPr lang="en-US" dirty="0" smtClean="0"/>
              <a:t>,  </a:t>
            </a:r>
            <a:r>
              <a:rPr lang="en-US" dirty="0" err="1" smtClean="0"/>
              <a:t>anatoxin</a:t>
            </a:r>
            <a:r>
              <a:rPr lang="en-US" dirty="0" smtClean="0"/>
              <a:t>-as, </a:t>
            </a:r>
            <a:r>
              <a:rPr lang="en-US" dirty="0" err="1" smtClean="0"/>
              <a:t>homoanatoxin</a:t>
            </a:r>
            <a:r>
              <a:rPr lang="en-US" dirty="0" smtClean="0"/>
              <a:t>-a, </a:t>
            </a:r>
            <a:r>
              <a:rPr lang="en-US" dirty="0" err="1" smtClean="0"/>
              <a:t>aplysiatoxin</a:t>
            </a:r>
            <a:r>
              <a:rPr lang="en-US" dirty="0" smtClean="0"/>
              <a:t>, </a:t>
            </a:r>
            <a:r>
              <a:rPr lang="en-US" dirty="0" err="1" smtClean="0"/>
              <a:t>cyanopeptolin</a:t>
            </a:r>
            <a:r>
              <a:rPr lang="en-US" dirty="0" smtClean="0"/>
              <a:t>, </a:t>
            </a:r>
            <a:r>
              <a:rPr lang="en-US" dirty="0" err="1" smtClean="0"/>
              <a:t>cylindrospermopsin</a:t>
            </a:r>
            <a:r>
              <a:rPr lang="en-US" dirty="0" smtClean="0"/>
              <a:t>, </a:t>
            </a:r>
            <a:r>
              <a:rPr lang="en-US" dirty="0" err="1" smtClean="0"/>
              <a:t>domoic</a:t>
            </a:r>
            <a:r>
              <a:rPr lang="en-US" dirty="0" smtClean="0"/>
              <a:t> acid, </a:t>
            </a:r>
            <a:r>
              <a:rPr lang="en-US" dirty="0" err="1" smtClean="0"/>
              <a:t>nodularin</a:t>
            </a:r>
            <a:r>
              <a:rPr lang="en-US" dirty="0" smtClean="0"/>
              <a:t>,  </a:t>
            </a:r>
            <a:r>
              <a:rPr lang="en-US" dirty="0" err="1" smtClean="0"/>
              <a:t>neosaxitoxin</a:t>
            </a:r>
            <a:r>
              <a:rPr lang="en-US" dirty="0" smtClean="0"/>
              <a:t>, and </a:t>
            </a:r>
            <a:r>
              <a:rPr lang="en-US" dirty="0" err="1" smtClean="0"/>
              <a:t>saxitoxin</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152400" y="914400"/>
            <a:ext cx="8763000" cy="5715000"/>
          </a:xfrm>
        </p:spPr>
        <p:txBody>
          <a:bodyPr>
            <a:normAutofit fontScale="77500" lnSpcReduction="20000"/>
          </a:bodyPr>
          <a:lstStyle/>
          <a:p>
            <a:pPr algn="just">
              <a:lnSpc>
                <a:spcPct val="120000"/>
              </a:lnSpc>
            </a:pPr>
            <a:r>
              <a:rPr lang="en-US" dirty="0" smtClean="0"/>
              <a:t>Cause amyotrophic lateral sclerosis(ALS) (affects nerve cells found in the brain and spinal cord, leading to muscle weakness, a gradual loss of motor function and, eventually, death)</a:t>
            </a:r>
          </a:p>
          <a:p>
            <a:pPr algn="just">
              <a:lnSpc>
                <a:spcPct val="120000"/>
              </a:lnSpc>
            </a:pPr>
            <a:r>
              <a:rPr lang="en-US" dirty="0" smtClean="0"/>
              <a:t> Parkinson's Disease and Alzheimer's Disease</a:t>
            </a:r>
          </a:p>
          <a:p>
            <a:pPr algn="just">
              <a:lnSpc>
                <a:spcPct val="120000"/>
              </a:lnSpc>
            </a:pPr>
            <a:r>
              <a:rPr lang="en-US" dirty="0" smtClean="0"/>
              <a:t>Gastro-intestinal and hay fever or skin rashes.</a:t>
            </a:r>
          </a:p>
          <a:p>
            <a:pPr>
              <a:lnSpc>
                <a:spcPct val="120000"/>
              </a:lnSpc>
            </a:pPr>
            <a:r>
              <a:rPr lang="en-US" dirty="0" smtClean="0"/>
              <a:t>Abdominal pain </a:t>
            </a:r>
          </a:p>
          <a:p>
            <a:pPr>
              <a:lnSpc>
                <a:spcPct val="120000"/>
              </a:lnSpc>
            </a:pPr>
            <a:r>
              <a:rPr lang="en-US" dirty="0" smtClean="0"/>
              <a:t>Vomiting and diarrhea </a:t>
            </a:r>
          </a:p>
          <a:p>
            <a:pPr>
              <a:lnSpc>
                <a:spcPct val="120000"/>
              </a:lnSpc>
            </a:pPr>
            <a:r>
              <a:rPr lang="en-US" dirty="0" smtClean="0"/>
              <a:t>Liver inflammation and hemorrhage </a:t>
            </a:r>
          </a:p>
          <a:p>
            <a:pPr>
              <a:lnSpc>
                <a:spcPct val="120000"/>
              </a:lnSpc>
            </a:pPr>
            <a:r>
              <a:rPr lang="en-US" dirty="0" smtClean="0"/>
              <a:t>Acute pneumonia </a:t>
            </a:r>
          </a:p>
          <a:p>
            <a:pPr>
              <a:lnSpc>
                <a:spcPct val="120000"/>
              </a:lnSpc>
            </a:pPr>
            <a:r>
              <a:rPr lang="en-US" dirty="0" smtClean="0"/>
              <a:t>Acute dermatitis </a:t>
            </a:r>
          </a:p>
          <a:p>
            <a:pPr>
              <a:lnSpc>
                <a:spcPct val="120000"/>
              </a:lnSpc>
            </a:pPr>
            <a:r>
              <a:rPr lang="en-US" dirty="0" smtClean="0"/>
              <a:t>Kidney damage </a:t>
            </a:r>
          </a:p>
          <a:p>
            <a:pPr>
              <a:lnSpc>
                <a:spcPct val="120000"/>
              </a:lnSpc>
            </a:pPr>
            <a:r>
              <a:rPr lang="en-US" dirty="0" smtClean="0"/>
              <a:t>Potential tumor growth promotion 	</a:t>
            </a:r>
          </a:p>
          <a:p>
            <a:pPr algn="just"/>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GB" dirty="0" err="1" smtClean="0"/>
              <a:t>Gonyaulax</a:t>
            </a:r>
            <a:r>
              <a:rPr lang="en-GB" dirty="0" smtClean="0"/>
              <a:t> </a:t>
            </a:r>
            <a:r>
              <a:rPr lang="en-GB" dirty="0" err="1" smtClean="0"/>
              <a:t>cantenella</a:t>
            </a:r>
            <a:endParaRPr lang="en-US" dirty="0"/>
          </a:p>
        </p:txBody>
      </p:sp>
      <p:sp>
        <p:nvSpPr>
          <p:cNvPr id="3" name="Content Placeholder 2"/>
          <p:cNvSpPr>
            <a:spLocks noGrp="1"/>
          </p:cNvSpPr>
          <p:nvPr>
            <p:ph idx="1"/>
          </p:nvPr>
        </p:nvSpPr>
        <p:spPr>
          <a:xfrm>
            <a:off x="457200" y="1066800"/>
            <a:ext cx="8458200" cy="5562600"/>
          </a:xfrm>
        </p:spPr>
        <p:txBody>
          <a:bodyPr>
            <a:normAutofit fontScale="85000" lnSpcReduction="10000"/>
          </a:bodyPr>
          <a:lstStyle/>
          <a:p>
            <a:pPr algn="just"/>
            <a:r>
              <a:rPr lang="en-US" dirty="0" smtClean="0"/>
              <a:t>Species of toxin producing </a:t>
            </a:r>
            <a:r>
              <a:rPr lang="en-US" dirty="0" err="1" smtClean="0"/>
              <a:t>planktonic</a:t>
            </a:r>
            <a:r>
              <a:rPr lang="en-US" dirty="0" smtClean="0"/>
              <a:t>(diverse collection of organisms that live in the water and are unable to swim against a current. They provide a crucial source of food to many large aquatic organisms, such as fish and whales) protozoa </a:t>
            </a:r>
          </a:p>
          <a:p>
            <a:pPr algn="just" fontAlgn="base"/>
            <a:r>
              <a:rPr lang="en-US" dirty="0" smtClean="0"/>
              <a:t>Neurotoxins</a:t>
            </a:r>
          </a:p>
          <a:p>
            <a:pPr algn="just" fontAlgn="base"/>
            <a:r>
              <a:rPr lang="en-US" dirty="0" err="1" smtClean="0"/>
              <a:t>Saxitoxin</a:t>
            </a:r>
            <a:r>
              <a:rPr lang="en-US" dirty="0" smtClean="0"/>
              <a:t>- most common toxin, 100,000 times more potent than cocaine</a:t>
            </a:r>
          </a:p>
          <a:p>
            <a:pPr algn="just" fontAlgn="base"/>
            <a:r>
              <a:rPr lang="en-US" dirty="0" err="1" smtClean="0"/>
              <a:t>Brevitoxin</a:t>
            </a:r>
            <a:r>
              <a:rPr lang="en-US" dirty="0" smtClean="0"/>
              <a:t> </a:t>
            </a:r>
          </a:p>
          <a:p>
            <a:pPr algn="just" fontAlgn="base"/>
            <a:r>
              <a:rPr lang="en-US" dirty="0" smtClean="0"/>
              <a:t> Humans may be poisoned, by eating contaminated fish</a:t>
            </a:r>
          </a:p>
          <a:p>
            <a:pPr algn="just"/>
            <a:r>
              <a:rPr lang="en-US" dirty="0" smtClean="0"/>
              <a:t>Lethal concentrations lead to death from respiratory failure and cardiac arrest within twelve hours of consumption</a:t>
            </a: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a:t>
            </a:r>
            <a:endParaRPr lang="en-US" dirty="0"/>
          </a:p>
        </p:txBody>
      </p:sp>
      <p:sp>
        <p:nvSpPr>
          <p:cNvPr id="3" name="Content Placeholder 2"/>
          <p:cNvSpPr>
            <a:spLocks noGrp="1"/>
          </p:cNvSpPr>
          <p:nvPr>
            <p:ph idx="1"/>
          </p:nvPr>
        </p:nvSpPr>
        <p:spPr>
          <a:xfrm>
            <a:off x="457200" y="990600"/>
            <a:ext cx="8458200" cy="5715000"/>
          </a:xfrm>
        </p:spPr>
        <p:txBody>
          <a:bodyPr>
            <a:normAutofit/>
          </a:bodyPr>
          <a:lstStyle/>
          <a:p>
            <a:pPr algn="just"/>
            <a:r>
              <a:rPr lang="en-US" dirty="0" smtClean="0"/>
              <a:t>Tingling, burning sensation and numbness of lips, tongue and face,</a:t>
            </a:r>
          </a:p>
          <a:p>
            <a:pPr algn="just"/>
            <a:r>
              <a:rPr lang="en-US" dirty="0" smtClean="0"/>
              <a:t> Weakness, dizziness, joint aches,</a:t>
            </a:r>
          </a:p>
          <a:p>
            <a:pPr algn="just"/>
            <a:r>
              <a:rPr lang="en-US" dirty="0" smtClean="0"/>
              <a:t> </a:t>
            </a:r>
            <a:r>
              <a:rPr lang="en-US" dirty="0" err="1" smtClean="0"/>
              <a:t>Hypersalivation</a:t>
            </a:r>
            <a:r>
              <a:rPr lang="en-US" dirty="0" smtClean="0"/>
              <a:t>,</a:t>
            </a:r>
          </a:p>
          <a:p>
            <a:pPr algn="just"/>
            <a:r>
              <a:rPr lang="en-US" dirty="0" smtClean="0"/>
              <a:t> Intense thirst, </a:t>
            </a:r>
          </a:p>
          <a:p>
            <a:pPr algn="just"/>
            <a:r>
              <a:rPr lang="en-US" dirty="0" smtClean="0"/>
              <a:t>Difficulty in swallowing, </a:t>
            </a:r>
          </a:p>
          <a:p>
            <a:pPr algn="just"/>
            <a:r>
              <a:rPr lang="en-US" dirty="0" smtClean="0"/>
              <a:t>Muscular paralysis,</a:t>
            </a:r>
          </a:p>
          <a:p>
            <a:pPr algn="just"/>
            <a:r>
              <a:rPr lang="en-US" dirty="0" smtClean="0"/>
              <a:t>Death</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err="1" smtClean="0"/>
              <a:t>Mycotoxin</a:t>
            </a:r>
            <a:endParaRPr lang="en-US" dirty="0"/>
          </a:p>
        </p:txBody>
      </p:sp>
      <p:sp>
        <p:nvSpPr>
          <p:cNvPr id="3" name="Content Placeholder 2"/>
          <p:cNvSpPr>
            <a:spLocks noGrp="1"/>
          </p:cNvSpPr>
          <p:nvPr>
            <p:ph idx="1"/>
          </p:nvPr>
        </p:nvSpPr>
        <p:spPr>
          <a:xfrm>
            <a:off x="457200" y="1143000"/>
            <a:ext cx="8229600" cy="5181600"/>
          </a:xfrm>
        </p:spPr>
        <p:txBody>
          <a:bodyPr>
            <a:normAutofit/>
          </a:bodyPr>
          <a:lstStyle/>
          <a:p>
            <a:pPr algn="just"/>
            <a:r>
              <a:rPr lang="en-US" dirty="0" smtClean="0"/>
              <a:t>Causing </a:t>
            </a:r>
            <a:r>
              <a:rPr lang="en-US" dirty="0" err="1" smtClean="0"/>
              <a:t>cytoskeletal</a:t>
            </a:r>
            <a:r>
              <a:rPr lang="en-US" dirty="0" smtClean="0"/>
              <a:t> damage, necrosis, and pooling of blood in the liver, with a consequent large, increase in liver weight</a:t>
            </a:r>
          </a:p>
          <a:p>
            <a:pPr algn="just">
              <a:lnSpc>
                <a:spcPct val="150000"/>
              </a:lnSpc>
            </a:pPr>
            <a:r>
              <a:rPr lang="en-US" dirty="0" smtClean="0"/>
              <a:t>Fungal toxin appear in food chain due to fungal infection of crop that either directly consumed by humans or used for preparation of food stuff.</a:t>
            </a:r>
          </a:p>
          <a:p>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Characteristics</a:t>
            </a:r>
            <a:endParaRPr lang="en-US" dirty="0"/>
          </a:p>
        </p:txBody>
      </p:sp>
      <p:sp>
        <p:nvSpPr>
          <p:cNvPr id="3" name="Content Placeholder 2"/>
          <p:cNvSpPr>
            <a:spLocks noGrp="1"/>
          </p:cNvSpPr>
          <p:nvPr>
            <p:ph idx="1"/>
          </p:nvPr>
        </p:nvSpPr>
        <p:spPr>
          <a:xfrm>
            <a:off x="457200" y="1219200"/>
            <a:ext cx="8229600" cy="5334000"/>
          </a:xfrm>
        </p:spPr>
        <p:txBody>
          <a:bodyPr/>
          <a:lstStyle/>
          <a:p>
            <a:pPr algn="just"/>
            <a:r>
              <a:rPr lang="en-US" dirty="0" smtClean="0"/>
              <a:t>Aerobic</a:t>
            </a:r>
          </a:p>
          <a:p>
            <a:pPr algn="just"/>
            <a:r>
              <a:rPr lang="en-US" dirty="0" smtClean="0"/>
              <a:t>Found everywhere due to spore formation</a:t>
            </a:r>
          </a:p>
          <a:p>
            <a:pPr algn="just"/>
            <a:r>
              <a:rPr lang="en-US" dirty="0" smtClean="0"/>
              <a:t>Proliferate in suitable condition to produce </a:t>
            </a:r>
            <a:r>
              <a:rPr lang="en-US" dirty="0" err="1" smtClean="0"/>
              <a:t>mycotoxin</a:t>
            </a:r>
            <a:endParaRPr lang="en-US" dirty="0" smtClean="0"/>
          </a:p>
          <a:p>
            <a:pPr algn="just"/>
            <a:r>
              <a:rPr lang="en-US" dirty="0" smtClean="0"/>
              <a:t>Variable effects are seen such as lethal, identifiable effects, weaken the immune system, irritancy, some have effects on humans and some on animals</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Aspergilus spp.</a:t>
            </a:r>
            <a:endParaRPr lang="en-US" dirty="0"/>
          </a:p>
        </p:txBody>
      </p:sp>
      <p:sp>
        <p:nvSpPr>
          <p:cNvPr id="3" name="Content Placeholder 2"/>
          <p:cNvSpPr>
            <a:spLocks noGrp="1"/>
          </p:cNvSpPr>
          <p:nvPr>
            <p:ph idx="1"/>
          </p:nvPr>
        </p:nvSpPr>
        <p:spPr/>
        <p:txBody>
          <a:bodyPr/>
          <a:lstStyle/>
          <a:p>
            <a:r>
              <a:rPr lang="en-US" dirty="0" smtClean="0"/>
              <a:t>Four group of toxins are produced</a:t>
            </a:r>
          </a:p>
          <a:p>
            <a:r>
              <a:rPr lang="en-US" dirty="0" smtClean="0"/>
              <a:t>Aflatoxin</a:t>
            </a:r>
          </a:p>
          <a:p>
            <a:r>
              <a:rPr lang="en-US" dirty="0" err="1" smtClean="0"/>
              <a:t>Ochra</a:t>
            </a:r>
            <a:r>
              <a:rPr lang="en-US" dirty="0" smtClean="0"/>
              <a:t> toxin A</a:t>
            </a:r>
          </a:p>
          <a:p>
            <a:r>
              <a:rPr lang="en-US" dirty="0" err="1" smtClean="0"/>
              <a:t>Patulin</a:t>
            </a:r>
            <a:r>
              <a:rPr lang="en-US" dirty="0" smtClean="0"/>
              <a:t> </a:t>
            </a:r>
          </a:p>
          <a:p>
            <a:r>
              <a:rPr lang="en-US" dirty="0" err="1" smtClean="0"/>
              <a:t>Fusarium</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600" b="1" dirty="0" smtClean="0"/>
              <a:t>Toxicity of cineole/ eucalyptol</a:t>
            </a:r>
            <a:endParaRPr lang="en-US" sz="3600" dirty="0"/>
          </a:p>
        </p:txBody>
      </p:sp>
      <p:sp>
        <p:nvSpPr>
          <p:cNvPr id="3" name="Content Placeholder 2"/>
          <p:cNvSpPr>
            <a:spLocks noGrp="1"/>
          </p:cNvSpPr>
          <p:nvPr>
            <p:ph idx="1"/>
          </p:nvPr>
        </p:nvSpPr>
        <p:spPr>
          <a:xfrm>
            <a:off x="457200" y="1066800"/>
            <a:ext cx="8458200" cy="5638800"/>
          </a:xfrm>
        </p:spPr>
        <p:txBody>
          <a:bodyPr>
            <a:noAutofit/>
          </a:bodyPr>
          <a:lstStyle/>
          <a:p>
            <a:pPr algn="just">
              <a:lnSpc>
                <a:spcPct val="150000"/>
              </a:lnSpc>
            </a:pPr>
            <a:r>
              <a:rPr lang="en-US" sz="2400" dirty="0" smtClean="0"/>
              <a:t>Natural organic compound that is  colorless liquid obtained by  fractional distillation of eucalyptus oil </a:t>
            </a:r>
          </a:p>
          <a:p>
            <a:pPr algn="just">
              <a:lnSpc>
                <a:spcPct val="150000"/>
              </a:lnSpc>
            </a:pPr>
            <a:r>
              <a:rPr lang="en-US" sz="2400" dirty="0" smtClean="0"/>
              <a:t> Flavoring agent,  fragrance,  mouthwashes,  cough suppressant, insecticide and insect repellent.</a:t>
            </a:r>
          </a:p>
          <a:p>
            <a:pPr algn="just">
              <a:lnSpc>
                <a:spcPct val="150000"/>
              </a:lnSpc>
            </a:pPr>
            <a:r>
              <a:rPr lang="en-US" sz="2400" dirty="0" smtClean="0"/>
              <a:t> In higher doses (2480 mg/kg) eucalyptol is hazardous via ingestion, skin contact, or inhalation.</a:t>
            </a:r>
          </a:p>
          <a:p>
            <a:pPr algn="just">
              <a:lnSpc>
                <a:spcPct val="150000"/>
              </a:lnSpc>
            </a:pPr>
            <a:r>
              <a:rPr lang="en-US" sz="2400" dirty="0" smtClean="0"/>
              <a:t> Acute health effects on behavior, respiratory tract, and nervous system. </a:t>
            </a:r>
          </a:p>
          <a:p>
            <a:pPr algn="just">
              <a:lnSpc>
                <a:spcPct val="150000"/>
              </a:lnSpc>
            </a:pPr>
            <a:r>
              <a:rPr lang="en-US" sz="2400" dirty="0" smtClean="0"/>
              <a:t>Reproductive toxin for females and  males</a:t>
            </a:r>
            <a:endParaRPr lang="en-US" sz="2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Aflatoxin</a:t>
            </a:r>
            <a:endParaRPr lang="en-US" dirty="0"/>
          </a:p>
        </p:txBody>
      </p:sp>
      <p:sp>
        <p:nvSpPr>
          <p:cNvPr id="3" name="Content Placeholder 2"/>
          <p:cNvSpPr>
            <a:spLocks noGrp="1"/>
          </p:cNvSpPr>
          <p:nvPr>
            <p:ph idx="1"/>
          </p:nvPr>
        </p:nvSpPr>
        <p:spPr/>
        <p:txBody>
          <a:bodyPr/>
          <a:lstStyle/>
          <a:p>
            <a:r>
              <a:rPr lang="en-US" dirty="0" smtClean="0"/>
              <a:t>Toxic metabolites produced by fungi in food and goods</a:t>
            </a:r>
          </a:p>
          <a:p>
            <a:r>
              <a:rPr lang="en-US" dirty="0" smtClean="0"/>
              <a:t>Produced by </a:t>
            </a:r>
            <a:r>
              <a:rPr lang="en-US" dirty="0" err="1" smtClean="0"/>
              <a:t>A.flavus</a:t>
            </a:r>
            <a:r>
              <a:rPr lang="en-US" dirty="0" smtClean="0"/>
              <a:t>, </a:t>
            </a:r>
            <a:r>
              <a:rPr lang="en-US" dirty="0" err="1" smtClean="0"/>
              <a:t>A.niger</a:t>
            </a:r>
            <a:r>
              <a:rPr lang="en-US" dirty="0" smtClean="0"/>
              <a:t> and Aspergilus porosities</a:t>
            </a:r>
          </a:p>
          <a:p>
            <a:r>
              <a:rPr lang="en-US" dirty="0" smtClean="0"/>
              <a:t>13 different aflatoxin are produced mostly A,B,G and M</a:t>
            </a:r>
          </a:p>
          <a:p>
            <a:r>
              <a:rPr lang="en-US" dirty="0" smtClean="0"/>
              <a:t>Milk, cheese, corn, peanut, cotton seed, almond, cereals, rice and figs</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990600"/>
            <a:ext cx="8229600" cy="5562600"/>
          </a:xfrm>
        </p:spPr>
        <p:txBody>
          <a:bodyPr>
            <a:normAutofit lnSpcReduction="10000"/>
          </a:bodyPr>
          <a:lstStyle/>
          <a:p>
            <a:pPr algn="just">
              <a:lnSpc>
                <a:spcPct val="150000"/>
              </a:lnSpc>
            </a:pPr>
            <a:r>
              <a:rPr lang="en-US" dirty="0" smtClean="0"/>
              <a:t>Potent human carcinogens especially cause </a:t>
            </a:r>
            <a:r>
              <a:rPr lang="en-US" dirty="0" err="1" smtClean="0"/>
              <a:t>hepato</a:t>
            </a:r>
            <a:r>
              <a:rPr lang="en-US" dirty="0" smtClean="0"/>
              <a:t>-cellular carcinoma</a:t>
            </a:r>
          </a:p>
          <a:p>
            <a:pPr algn="just">
              <a:lnSpc>
                <a:spcPct val="150000"/>
              </a:lnSpc>
            </a:pPr>
            <a:r>
              <a:rPr lang="en-US" dirty="0" smtClean="0"/>
              <a:t>Immune suppression</a:t>
            </a:r>
          </a:p>
          <a:p>
            <a:pPr algn="just">
              <a:lnSpc>
                <a:spcPct val="150000"/>
              </a:lnSpc>
            </a:pPr>
            <a:r>
              <a:rPr lang="en-US" dirty="0" smtClean="0"/>
              <a:t>Mutagenic</a:t>
            </a:r>
          </a:p>
          <a:p>
            <a:pPr algn="just">
              <a:lnSpc>
                <a:spcPct val="150000"/>
              </a:lnSpc>
            </a:pPr>
            <a:r>
              <a:rPr lang="en-US" dirty="0" smtClean="0"/>
              <a:t>Teratogenic</a:t>
            </a:r>
          </a:p>
          <a:p>
            <a:pPr algn="just">
              <a:lnSpc>
                <a:spcPct val="150000"/>
              </a:lnSpc>
            </a:pPr>
            <a:r>
              <a:rPr lang="en-US" dirty="0" smtClean="0"/>
              <a:t>Detected in blood of pregnant woman, neo-natal umbilical cord blood and breast milk</a:t>
            </a:r>
          </a:p>
          <a:p>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err="1" smtClean="0"/>
              <a:t>Ochratoxin</a:t>
            </a:r>
            <a:endParaRPr lang="en-US" dirty="0"/>
          </a:p>
        </p:txBody>
      </p:sp>
      <p:sp>
        <p:nvSpPr>
          <p:cNvPr id="3" name="Content Placeholder 2"/>
          <p:cNvSpPr>
            <a:spLocks noGrp="1"/>
          </p:cNvSpPr>
          <p:nvPr>
            <p:ph idx="1"/>
          </p:nvPr>
        </p:nvSpPr>
        <p:spPr>
          <a:xfrm>
            <a:off x="457200" y="1143000"/>
            <a:ext cx="8229600" cy="5486400"/>
          </a:xfrm>
        </p:spPr>
        <p:txBody>
          <a:bodyPr>
            <a:normAutofit/>
          </a:bodyPr>
          <a:lstStyle/>
          <a:p>
            <a:r>
              <a:rPr lang="en-US" dirty="0" smtClean="0"/>
              <a:t>Secondary metabolite aspergilus and pencillium species</a:t>
            </a:r>
          </a:p>
          <a:p>
            <a:r>
              <a:rPr lang="en-US" dirty="0" smtClean="0"/>
              <a:t>Found in cereals, coffee, bread and food of animal origin</a:t>
            </a:r>
          </a:p>
          <a:p>
            <a:r>
              <a:rPr lang="en-US" dirty="0" smtClean="0"/>
              <a:t>Most common is </a:t>
            </a:r>
            <a:r>
              <a:rPr lang="en-US" dirty="0" err="1" smtClean="0"/>
              <a:t>ochratoxin</a:t>
            </a:r>
            <a:r>
              <a:rPr lang="en-US" dirty="0" smtClean="0"/>
              <a:t> A</a:t>
            </a:r>
          </a:p>
          <a:p>
            <a:r>
              <a:rPr lang="en-US" dirty="0" smtClean="0"/>
              <a:t>Fatigue, headache, loss of weight, pale skin, </a:t>
            </a:r>
            <a:r>
              <a:rPr lang="en-US" dirty="0" err="1" smtClean="0"/>
              <a:t>Aplastic</a:t>
            </a:r>
            <a:r>
              <a:rPr lang="en-US" dirty="0" smtClean="0"/>
              <a:t>  anemia</a:t>
            </a:r>
          </a:p>
          <a:p>
            <a:r>
              <a:rPr lang="en-US" dirty="0" smtClean="0"/>
              <a:t>Nephrotoxic, </a:t>
            </a:r>
            <a:r>
              <a:rPr lang="en-US" dirty="0" err="1" smtClean="0"/>
              <a:t>Immuno-suppresent</a:t>
            </a:r>
            <a:r>
              <a:rPr lang="en-US" dirty="0" smtClean="0"/>
              <a:t>, carcinogenic and teratogenic </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Mushroom poison</a:t>
            </a:r>
            <a:endParaRPr lang="en-US" dirty="0"/>
          </a:p>
        </p:txBody>
      </p:sp>
      <p:sp>
        <p:nvSpPr>
          <p:cNvPr id="3" name="Content Placeholder 2"/>
          <p:cNvSpPr>
            <a:spLocks noGrp="1"/>
          </p:cNvSpPr>
          <p:nvPr>
            <p:ph idx="1"/>
          </p:nvPr>
        </p:nvSpPr>
        <p:spPr>
          <a:xfrm>
            <a:off x="457200" y="1066800"/>
            <a:ext cx="8229600" cy="5562600"/>
          </a:xfrm>
        </p:spPr>
        <p:txBody>
          <a:bodyPr>
            <a:normAutofit fontScale="92500"/>
          </a:bodyPr>
          <a:lstStyle/>
          <a:p>
            <a:pPr algn="just">
              <a:lnSpc>
                <a:spcPct val="150000"/>
              </a:lnSpc>
            </a:pPr>
            <a:r>
              <a:rPr lang="en-US" dirty="0" smtClean="0"/>
              <a:t>Cause severe and deadly effects</a:t>
            </a:r>
          </a:p>
          <a:p>
            <a:pPr algn="just">
              <a:lnSpc>
                <a:spcPct val="150000"/>
              </a:lnSpc>
            </a:pPr>
            <a:r>
              <a:rPr lang="en-US" dirty="0" smtClean="0"/>
              <a:t>Produce two different group of toxins</a:t>
            </a:r>
          </a:p>
          <a:p>
            <a:pPr algn="just">
              <a:lnSpc>
                <a:spcPct val="150000"/>
              </a:lnSpc>
            </a:pPr>
            <a:r>
              <a:rPr lang="en-US" dirty="0" smtClean="0"/>
              <a:t>Group 1 known as </a:t>
            </a:r>
            <a:r>
              <a:rPr lang="en-US" dirty="0" err="1" smtClean="0"/>
              <a:t>anatoxin</a:t>
            </a:r>
            <a:r>
              <a:rPr lang="en-US" dirty="0" smtClean="0"/>
              <a:t> that block the production of DNA so cause the death of rapidly producing cells such as liver, intestine and kidney</a:t>
            </a:r>
          </a:p>
          <a:p>
            <a:pPr algn="just">
              <a:lnSpc>
                <a:spcPct val="150000"/>
              </a:lnSpc>
            </a:pPr>
            <a:r>
              <a:rPr lang="en-US" dirty="0" smtClean="0"/>
              <a:t>Second group effects the muscle contracting  proteins so inhibit the function of certain protein</a:t>
            </a:r>
          </a:p>
          <a:p>
            <a:endParaRPr lang="en-US" dirty="0" smtClean="0"/>
          </a:p>
          <a:p>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Cont…</a:t>
            </a:r>
            <a:endParaRPr lang="en-US" dirty="0"/>
          </a:p>
        </p:txBody>
      </p:sp>
      <p:sp>
        <p:nvSpPr>
          <p:cNvPr id="3" name="Content Placeholder 2"/>
          <p:cNvSpPr>
            <a:spLocks noGrp="1"/>
          </p:cNvSpPr>
          <p:nvPr>
            <p:ph idx="1"/>
          </p:nvPr>
        </p:nvSpPr>
        <p:spPr>
          <a:xfrm>
            <a:off x="457200" y="914400"/>
            <a:ext cx="8229600" cy="5638800"/>
          </a:xfrm>
        </p:spPr>
        <p:txBody>
          <a:bodyPr/>
          <a:lstStyle/>
          <a:p>
            <a:pPr algn="just">
              <a:lnSpc>
                <a:spcPct val="150000"/>
              </a:lnSpc>
              <a:buNone/>
            </a:pPr>
            <a:r>
              <a:rPr lang="en-US" dirty="0" smtClean="0"/>
              <a:t>Symptoms occur at different phases</a:t>
            </a:r>
          </a:p>
          <a:p>
            <a:pPr algn="just">
              <a:lnSpc>
                <a:spcPct val="150000"/>
              </a:lnSpc>
              <a:buNone/>
            </a:pPr>
            <a:r>
              <a:rPr lang="en-US" dirty="0" smtClean="0"/>
              <a:t>Fist phase abdominal cramping, nausea, vomiting, watery diarrhea that leads to dehydration and decrease the blood pressure</a:t>
            </a:r>
          </a:p>
          <a:p>
            <a:pPr algn="just">
              <a:lnSpc>
                <a:spcPct val="150000"/>
              </a:lnSpc>
              <a:buNone/>
            </a:pPr>
            <a:r>
              <a:rPr lang="en-US" dirty="0" smtClean="0"/>
              <a:t>2</a:t>
            </a:r>
            <a:r>
              <a:rPr lang="en-US" baseline="30000" dirty="0" smtClean="0"/>
              <a:t>nd</a:t>
            </a:r>
            <a:r>
              <a:rPr lang="en-US" dirty="0" smtClean="0"/>
              <a:t> phase lasts for two days </a:t>
            </a:r>
          </a:p>
          <a:p>
            <a:pPr algn="just">
              <a:lnSpc>
                <a:spcPct val="150000"/>
              </a:lnSpc>
              <a:buNone/>
            </a:pPr>
            <a:r>
              <a:rPr lang="en-US" dirty="0" smtClean="0"/>
              <a:t>Blood test show the evidence of liver and kidney damage</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Cont…</a:t>
            </a:r>
            <a:endParaRPr lang="en-US" dirty="0"/>
          </a:p>
        </p:txBody>
      </p:sp>
      <p:sp>
        <p:nvSpPr>
          <p:cNvPr id="3" name="Content Placeholder 2"/>
          <p:cNvSpPr>
            <a:spLocks noGrp="1"/>
          </p:cNvSpPr>
          <p:nvPr>
            <p:ph idx="1"/>
          </p:nvPr>
        </p:nvSpPr>
        <p:spPr>
          <a:xfrm>
            <a:off x="457200" y="1143000"/>
            <a:ext cx="8229600" cy="5334000"/>
          </a:xfrm>
        </p:spPr>
        <p:txBody>
          <a:bodyPr>
            <a:normAutofit/>
          </a:bodyPr>
          <a:lstStyle/>
          <a:p>
            <a:pPr algn="just">
              <a:lnSpc>
                <a:spcPct val="150000"/>
              </a:lnSpc>
            </a:pPr>
            <a:r>
              <a:rPr lang="en-US" sz="2800" dirty="0" smtClean="0"/>
              <a:t>3</a:t>
            </a:r>
            <a:r>
              <a:rPr lang="en-US" sz="2800" baseline="30000" dirty="0" smtClean="0"/>
              <a:t>rd</a:t>
            </a:r>
            <a:r>
              <a:rPr lang="en-US" sz="2800" dirty="0" smtClean="0"/>
              <a:t> stage liver and kidney failure increases that lead to death in a weak or recovery with in two weak</a:t>
            </a:r>
          </a:p>
          <a:p>
            <a:pPr algn="just">
              <a:lnSpc>
                <a:spcPct val="150000"/>
              </a:lnSpc>
            </a:pPr>
            <a:r>
              <a:rPr lang="en-US" sz="2800" dirty="0" smtClean="0"/>
              <a:t>Weakness, Internal bleeding, decrease muscle formation and paralysis</a:t>
            </a:r>
          </a:p>
          <a:p>
            <a:pPr algn="just">
              <a:lnSpc>
                <a:spcPct val="150000"/>
              </a:lnSpc>
            </a:pPr>
            <a:r>
              <a:rPr lang="en-US" sz="2800" dirty="0" smtClean="0"/>
              <a:t>Treated either by removal of poison or preventing the absorption of poison </a:t>
            </a:r>
          </a:p>
          <a:p>
            <a:pPr algn="just">
              <a:lnSpc>
                <a:spcPct val="150000"/>
              </a:lnSpc>
            </a:pPr>
            <a:r>
              <a:rPr lang="en-US" sz="2800" dirty="0" smtClean="0"/>
              <a:t>Gastric levage</a:t>
            </a:r>
            <a:endParaRPr lang="en-US" sz="28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u="sng" dirty="0" smtClean="0"/>
              <a:t>TOXICOLOGY</a:t>
            </a:r>
            <a:endParaRPr lang="en-US" dirty="0"/>
          </a:p>
        </p:txBody>
      </p:sp>
      <p:sp>
        <p:nvSpPr>
          <p:cNvPr id="3" name="Content Placeholder 2"/>
          <p:cNvSpPr>
            <a:spLocks noGrp="1"/>
          </p:cNvSpPr>
          <p:nvPr>
            <p:ph idx="1"/>
          </p:nvPr>
        </p:nvSpPr>
        <p:spPr>
          <a:xfrm>
            <a:off x="457200" y="1143000"/>
            <a:ext cx="8229600" cy="5410200"/>
          </a:xfrm>
        </p:spPr>
        <p:txBody>
          <a:bodyPr>
            <a:normAutofit fontScale="92500" lnSpcReduction="10000"/>
          </a:bodyPr>
          <a:lstStyle/>
          <a:p>
            <a:pPr algn="just">
              <a:lnSpc>
                <a:spcPct val="150000"/>
              </a:lnSpc>
            </a:pPr>
            <a:r>
              <a:rPr lang="en-US" dirty="0" smtClean="0"/>
              <a:t>Toxicology is derived from </a:t>
            </a:r>
            <a:r>
              <a:rPr lang="en-US" dirty="0" err="1" smtClean="0"/>
              <a:t>greek</a:t>
            </a:r>
            <a:r>
              <a:rPr lang="en-US" dirty="0" smtClean="0"/>
              <a:t> words </a:t>
            </a:r>
            <a:r>
              <a:rPr lang="en-US" dirty="0" err="1" smtClean="0"/>
              <a:t>toxicos</a:t>
            </a:r>
            <a:r>
              <a:rPr lang="en-US" dirty="0" smtClean="0"/>
              <a:t> (poison) and logos (knowledge).</a:t>
            </a:r>
          </a:p>
          <a:p>
            <a:pPr algn="just">
              <a:lnSpc>
                <a:spcPct val="150000"/>
              </a:lnSpc>
            </a:pPr>
            <a:r>
              <a:rPr lang="en-US" dirty="0" smtClean="0"/>
              <a:t>“It is a study of adverse effects of chemicals on living organisms, </a:t>
            </a:r>
          </a:p>
          <a:p>
            <a:pPr algn="just">
              <a:lnSpc>
                <a:spcPct val="150000"/>
              </a:lnSpc>
            </a:pPr>
            <a:r>
              <a:rPr lang="en-US" smtClean="0"/>
              <a:t>Study </a:t>
            </a:r>
            <a:r>
              <a:rPr lang="en-US" dirty="0" smtClean="0"/>
              <a:t>of symptoms, mechanism, treatments and detection of poisoning especially the poisoning of peoples. Chief </a:t>
            </a:r>
            <a:r>
              <a:rPr lang="en-US" dirty="0" err="1" smtClean="0"/>
              <a:t>critaria</a:t>
            </a:r>
            <a:r>
              <a:rPr lang="en-US" dirty="0" smtClean="0"/>
              <a:t> regarding the toxicity of the chemicals is dose.”</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Rosary pea</a:t>
            </a:r>
            <a:endParaRPr lang="en-US" dirty="0"/>
          </a:p>
        </p:txBody>
      </p:sp>
      <p:sp>
        <p:nvSpPr>
          <p:cNvPr id="3" name="Content Placeholder 2"/>
          <p:cNvSpPr>
            <a:spLocks noGrp="1"/>
          </p:cNvSpPr>
          <p:nvPr>
            <p:ph idx="1"/>
          </p:nvPr>
        </p:nvSpPr>
        <p:spPr>
          <a:xfrm>
            <a:off x="457200" y="1143000"/>
            <a:ext cx="8229600" cy="5486400"/>
          </a:xfrm>
        </p:spPr>
        <p:txBody>
          <a:bodyPr>
            <a:normAutofit fontScale="70000" lnSpcReduction="20000"/>
          </a:bodyPr>
          <a:lstStyle/>
          <a:p>
            <a:pPr algn="just">
              <a:lnSpc>
                <a:spcPct val="150000"/>
              </a:lnSpc>
            </a:pPr>
            <a:r>
              <a:rPr lang="en-US" dirty="0" err="1" smtClean="0"/>
              <a:t>Abrus</a:t>
            </a:r>
            <a:r>
              <a:rPr lang="en-US" dirty="0" smtClean="0"/>
              <a:t> </a:t>
            </a:r>
            <a:r>
              <a:rPr lang="en-US" dirty="0" err="1" smtClean="0"/>
              <a:t>precatorius</a:t>
            </a:r>
            <a:endParaRPr lang="en-US" dirty="0" smtClean="0"/>
          </a:p>
          <a:p>
            <a:pPr algn="just">
              <a:lnSpc>
                <a:spcPct val="150000"/>
              </a:lnSpc>
            </a:pPr>
            <a:r>
              <a:rPr lang="en-US" dirty="0" smtClean="0"/>
              <a:t>Poisonous part: seed</a:t>
            </a:r>
          </a:p>
          <a:p>
            <a:pPr algn="just">
              <a:lnSpc>
                <a:spcPct val="150000"/>
              </a:lnSpc>
            </a:pPr>
            <a:r>
              <a:rPr lang="en-US" dirty="0" smtClean="0"/>
              <a:t>Family : </a:t>
            </a:r>
            <a:r>
              <a:rPr lang="en-US" dirty="0" err="1" smtClean="0"/>
              <a:t>Fabaceae</a:t>
            </a:r>
            <a:endParaRPr lang="en-US" dirty="0" smtClean="0"/>
          </a:p>
          <a:p>
            <a:pPr algn="just">
              <a:lnSpc>
                <a:spcPct val="150000"/>
              </a:lnSpc>
            </a:pPr>
            <a:r>
              <a:rPr lang="en-US" dirty="0" smtClean="0"/>
              <a:t>Toxic </a:t>
            </a:r>
            <a:r>
              <a:rPr lang="en-US" dirty="0" err="1" smtClean="0"/>
              <a:t>compund</a:t>
            </a:r>
            <a:r>
              <a:rPr lang="en-US" dirty="0" smtClean="0"/>
              <a:t>: </a:t>
            </a:r>
            <a:r>
              <a:rPr lang="en-US" dirty="0" err="1" smtClean="0"/>
              <a:t>Phytotoxin</a:t>
            </a:r>
            <a:r>
              <a:rPr lang="en-US" dirty="0" smtClean="0"/>
              <a:t> </a:t>
            </a:r>
            <a:r>
              <a:rPr lang="en-US" dirty="0" err="1" smtClean="0"/>
              <a:t>abrin</a:t>
            </a:r>
            <a:r>
              <a:rPr lang="en-US" dirty="0" smtClean="0"/>
              <a:t>, fat-splitting enzyme </a:t>
            </a:r>
            <a:r>
              <a:rPr lang="en-US" dirty="0" err="1" smtClean="0"/>
              <a:t>haemagglutinine</a:t>
            </a:r>
            <a:r>
              <a:rPr lang="en-US" dirty="0" smtClean="0"/>
              <a:t> </a:t>
            </a:r>
          </a:p>
          <a:p>
            <a:pPr algn="just">
              <a:lnSpc>
                <a:spcPct val="150000"/>
              </a:lnSpc>
            </a:pPr>
            <a:r>
              <a:rPr lang="en-US" dirty="0" smtClean="0"/>
              <a:t>Organic irritant poison</a:t>
            </a:r>
          </a:p>
          <a:p>
            <a:pPr algn="just">
              <a:lnSpc>
                <a:spcPct val="150000"/>
              </a:lnSpc>
            </a:pPr>
            <a:r>
              <a:rPr lang="en-US" dirty="0" smtClean="0"/>
              <a:t>One seed fatal to humans, 60-120 gm kill the horses but cattle and goats are immune </a:t>
            </a:r>
          </a:p>
          <a:p>
            <a:pPr algn="just">
              <a:lnSpc>
                <a:spcPct val="150000"/>
              </a:lnSpc>
            </a:pPr>
            <a:r>
              <a:rPr lang="en-US" dirty="0" smtClean="0"/>
              <a:t>Act by inhibiting cell protein synthesis and without  proteins, cells cannot survive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Uses</a:t>
            </a:r>
            <a:endParaRPr lang="en-US" dirty="0"/>
          </a:p>
        </p:txBody>
      </p:sp>
      <p:sp>
        <p:nvSpPr>
          <p:cNvPr id="3" name="Content Placeholder 2"/>
          <p:cNvSpPr>
            <a:spLocks noGrp="1"/>
          </p:cNvSpPr>
          <p:nvPr>
            <p:ph idx="1"/>
          </p:nvPr>
        </p:nvSpPr>
        <p:spPr>
          <a:xfrm>
            <a:off x="457200" y="914400"/>
            <a:ext cx="8229600" cy="5562600"/>
          </a:xfrm>
        </p:spPr>
        <p:txBody>
          <a:bodyPr>
            <a:normAutofit fontScale="92500" lnSpcReduction="20000"/>
          </a:bodyPr>
          <a:lstStyle/>
          <a:p>
            <a:pPr algn="just">
              <a:lnSpc>
                <a:spcPct val="150000"/>
              </a:lnSpc>
            </a:pPr>
            <a:r>
              <a:rPr lang="en-US" dirty="0" smtClean="0"/>
              <a:t>Used as Jewelry due to its color black and red</a:t>
            </a:r>
          </a:p>
          <a:p>
            <a:pPr algn="just">
              <a:lnSpc>
                <a:spcPct val="150000"/>
              </a:lnSpc>
            </a:pPr>
            <a:r>
              <a:rPr lang="en-US" dirty="0" smtClean="0"/>
              <a:t> Oil that is claimed to be an aphrodisiac</a:t>
            </a:r>
          </a:p>
          <a:p>
            <a:pPr algn="just">
              <a:lnSpc>
                <a:spcPct val="150000"/>
              </a:lnSpc>
            </a:pPr>
            <a:r>
              <a:rPr lang="en-US" dirty="0" smtClean="0"/>
              <a:t> Leaves and used for fevers, coughs and colds</a:t>
            </a:r>
          </a:p>
          <a:p>
            <a:pPr algn="just">
              <a:lnSpc>
                <a:spcPct val="150000"/>
              </a:lnSpc>
            </a:pPr>
            <a:r>
              <a:rPr lang="en-US" dirty="0" smtClean="0"/>
              <a:t> Promote hair growth</a:t>
            </a:r>
          </a:p>
          <a:p>
            <a:pPr algn="just">
              <a:lnSpc>
                <a:spcPct val="150000"/>
              </a:lnSpc>
            </a:pPr>
            <a:r>
              <a:rPr lang="en-US" dirty="0" smtClean="0"/>
              <a:t>Antioxidant, anti-inflammatory and analgesic potential </a:t>
            </a:r>
          </a:p>
          <a:p>
            <a:pPr algn="just">
              <a:lnSpc>
                <a:spcPct val="150000"/>
              </a:lnSpc>
            </a:pPr>
            <a:r>
              <a:rPr lang="en-US" dirty="0" smtClean="0"/>
              <a:t>Purgative</a:t>
            </a:r>
          </a:p>
          <a:p>
            <a:pPr algn="just">
              <a:lnSpc>
                <a:spcPct val="150000"/>
              </a:lnSpc>
            </a:pPr>
            <a:r>
              <a:rPr lang="en-US" dirty="0" smtClean="0"/>
              <a:t>Emetic</a:t>
            </a:r>
          </a:p>
          <a:p>
            <a:endParaRPr lang="en-US" dirty="0" smtClean="0"/>
          </a:p>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Toxicity symptoms</a:t>
            </a:r>
            <a:endParaRPr lang="en-US" dirty="0"/>
          </a:p>
        </p:txBody>
      </p:sp>
      <p:sp>
        <p:nvSpPr>
          <p:cNvPr id="3" name="Content Placeholder 2"/>
          <p:cNvSpPr>
            <a:spLocks noGrp="1"/>
          </p:cNvSpPr>
          <p:nvPr>
            <p:ph idx="1"/>
          </p:nvPr>
        </p:nvSpPr>
        <p:spPr>
          <a:xfrm>
            <a:off x="457200" y="914400"/>
            <a:ext cx="8229600" cy="5715000"/>
          </a:xfrm>
        </p:spPr>
        <p:txBody>
          <a:bodyPr>
            <a:normAutofit fontScale="77500" lnSpcReduction="20000"/>
          </a:bodyPr>
          <a:lstStyle/>
          <a:p>
            <a:pPr algn="just">
              <a:lnSpc>
                <a:spcPct val="150000"/>
              </a:lnSpc>
            </a:pPr>
            <a:r>
              <a:rPr lang="en-US" dirty="0" smtClean="0"/>
              <a:t>Symptoms of toxicity include stomach pain followed by vomiting, killing cells in the kidney, liver, adrenal glands and central nervous system,  coma and death</a:t>
            </a:r>
          </a:p>
          <a:p>
            <a:pPr algn="just">
              <a:lnSpc>
                <a:spcPct val="150000"/>
              </a:lnSpc>
            </a:pPr>
            <a:r>
              <a:rPr lang="en-US" dirty="0" smtClean="0"/>
              <a:t>Septicemia and </a:t>
            </a:r>
            <a:r>
              <a:rPr lang="en-US" dirty="0" err="1" smtClean="0"/>
              <a:t>haemolysis</a:t>
            </a:r>
            <a:r>
              <a:rPr lang="en-US" dirty="0" smtClean="0"/>
              <a:t>, convulsions and death may occur from cardiac failure (cardiac paralysis) within 3-5 days.</a:t>
            </a:r>
          </a:p>
          <a:p>
            <a:pPr algn="just">
              <a:lnSpc>
                <a:spcPct val="150000"/>
              </a:lnSpc>
            </a:pPr>
            <a:r>
              <a:rPr lang="en-US" dirty="0" smtClean="0"/>
              <a:t>Abdominal pain, nausea, vomiting, diarrhea, weakness, cold perspiration, trembling of the hands, irregular pulse, vertigo, faintness, rectal bleeding, </a:t>
            </a:r>
            <a:r>
              <a:rPr lang="en-US" dirty="0" err="1" smtClean="0"/>
              <a:t>oliguria</a:t>
            </a:r>
            <a:r>
              <a:rPr lang="en-US" dirty="0" smtClean="0"/>
              <a:t> (production of abnormally small amounts of urine.) and uremia (urea in the blood)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2. Pine oil </a:t>
            </a:r>
            <a:endParaRPr lang="en-US" sz="3600" b="1" dirty="0"/>
          </a:p>
        </p:txBody>
      </p:sp>
      <p:sp>
        <p:nvSpPr>
          <p:cNvPr id="3" name="Content Placeholder 2"/>
          <p:cNvSpPr>
            <a:spLocks noGrp="1"/>
          </p:cNvSpPr>
          <p:nvPr>
            <p:ph idx="1"/>
          </p:nvPr>
        </p:nvSpPr>
        <p:spPr>
          <a:xfrm>
            <a:off x="457200" y="1219200"/>
            <a:ext cx="8229600" cy="5486400"/>
          </a:xfrm>
        </p:spPr>
        <p:txBody>
          <a:bodyPr>
            <a:normAutofit fontScale="92500" lnSpcReduction="10000"/>
          </a:bodyPr>
          <a:lstStyle/>
          <a:p>
            <a:pPr>
              <a:lnSpc>
                <a:spcPct val="150000"/>
              </a:lnSpc>
            </a:pPr>
            <a:r>
              <a:rPr lang="en-US" sz="2800" dirty="0" smtClean="0"/>
              <a:t>Essential oil obtained by the steam distillation</a:t>
            </a:r>
          </a:p>
          <a:p>
            <a:pPr>
              <a:lnSpc>
                <a:spcPct val="150000"/>
              </a:lnSpc>
            </a:pPr>
            <a:r>
              <a:rPr lang="en-US" sz="2800" dirty="0" smtClean="0"/>
              <a:t> Needles, twigs and cones from a variety of species of pine, particularly </a:t>
            </a:r>
            <a:r>
              <a:rPr lang="en-US" sz="2800" i="1" dirty="0" err="1" smtClean="0"/>
              <a:t>Pinus</a:t>
            </a:r>
            <a:r>
              <a:rPr lang="en-US" sz="2800" i="1" dirty="0" smtClean="0"/>
              <a:t> </a:t>
            </a:r>
            <a:r>
              <a:rPr lang="en-US" sz="2800" i="1" dirty="0" err="1" smtClean="0"/>
              <a:t>sylvestris</a:t>
            </a:r>
            <a:r>
              <a:rPr lang="en-US" sz="2800" dirty="0" smtClean="0"/>
              <a:t>.</a:t>
            </a:r>
          </a:p>
          <a:p>
            <a:pPr algn="just">
              <a:lnSpc>
                <a:spcPct val="150000"/>
              </a:lnSpc>
            </a:pPr>
            <a:r>
              <a:rPr lang="en-US" sz="2800" dirty="0" smtClean="0"/>
              <a:t>Pine oil at the dose of  0.5-1.1 ml per pound of body weight irritates the skin and mucous membranes,  gastrointestinal tract,   renal toxicity, breathing problems, central nervous system depression, cardiovascular collapse and </a:t>
            </a:r>
            <a:r>
              <a:rPr lang="en-US" sz="2800" dirty="0" err="1" smtClean="0"/>
              <a:t>myoglobinuria</a:t>
            </a:r>
            <a:r>
              <a:rPr lang="en-US" sz="2800" dirty="0" smtClean="0"/>
              <a:t> (presence of </a:t>
            </a:r>
            <a:r>
              <a:rPr lang="en-US" sz="2800" dirty="0" err="1" smtClean="0"/>
              <a:t>myoglobin</a:t>
            </a:r>
            <a:r>
              <a:rPr lang="en-US" sz="2800" dirty="0" smtClean="0"/>
              <a:t> in the urine)</a:t>
            </a:r>
          </a:p>
          <a:p>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Treament</a:t>
            </a:r>
            <a:endParaRPr lang="en-US" dirty="0"/>
          </a:p>
        </p:txBody>
      </p:sp>
      <p:sp>
        <p:nvSpPr>
          <p:cNvPr id="3" name="Content Placeholder 2"/>
          <p:cNvSpPr>
            <a:spLocks noGrp="1"/>
          </p:cNvSpPr>
          <p:nvPr>
            <p:ph idx="1"/>
          </p:nvPr>
        </p:nvSpPr>
        <p:spPr/>
        <p:txBody>
          <a:bodyPr>
            <a:normAutofit fontScale="92500" lnSpcReduction="10000"/>
          </a:bodyPr>
          <a:lstStyle/>
          <a:p>
            <a:pPr algn="just">
              <a:lnSpc>
                <a:spcPct val="150000"/>
              </a:lnSpc>
            </a:pPr>
            <a:r>
              <a:rPr lang="en-US" dirty="0" smtClean="0"/>
              <a:t>Supportive medical care to minimize the effects of the poisoning</a:t>
            </a:r>
          </a:p>
          <a:p>
            <a:pPr algn="just">
              <a:lnSpc>
                <a:spcPct val="150000"/>
              </a:lnSpc>
            </a:pPr>
            <a:r>
              <a:rPr lang="en-US" dirty="0" smtClean="0"/>
              <a:t>Helping victims to breath</a:t>
            </a:r>
          </a:p>
          <a:p>
            <a:pPr algn="just">
              <a:lnSpc>
                <a:spcPct val="150000"/>
              </a:lnSpc>
            </a:pPr>
            <a:r>
              <a:rPr lang="en-US" dirty="0" smtClean="0"/>
              <a:t> Giving them intravenous fluids</a:t>
            </a:r>
          </a:p>
          <a:p>
            <a:pPr algn="just">
              <a:lnSpc>
                <a:spcPct val="150000"/>
              </a:lnSpc>
            </a:pPr>
            <a:r>
              <a:rPr lang="en-US" dirty="0" smtClean="0"/>
              <a:t>Administering of activated charcoal </a:t>
            </a:r>
          </a:p>
          <a:p>
            <a:pPr algn="just">
              <a:lnSpc>
                <a:spcPct val="150000"/>
              </a:lnSpc>
            </a:pPr>
            <a:r>
              <a:rPr lang="en-US" dirty="0" smtClean="0"/>
              <a:t> Gastric </a:t>
            </a:r>
            <a:r>
              <a:rPr lang="en-US" dirty="0" err="1" smtClean="0"/>
              <a:t>lavage</a:t>
            </a:r>
            <a:endParaRPr lang="en-US" dirty="0" smtClean="0"/>
          </a:p>
          <a:p>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err="1" smtClean="0"/>
              <a:t>Papaver</a:t>
            </a:r>
            <a:r>
              <a:rPr lang="en-US" dirty="0" smtClean="0"/>
              <a:t> </a:t>
            </a:r>
            <a:r>
              <a:rPr lang="en-US" dirty="0" err="1" smtClean="0"/>
              <a:t>somniferum</a:t>
            </a:r>
            <a:endParaRPr lang="en-US" dirty="0"/>
          </a:p>
        </p:txBody>
      </p:sp>
      <p:sp>
        <p:nvSpPr>
          <p:cNvPr id="3" name="Content Placeholder 2"/>
          <p:cNvSpPr>
            <a:spLocks noGrp="1"/>
          </p:cNvSpPr>
          <p:nvPr>
            <p:ph idx="1"/>
          </p:nvPr>
        </p:nvSpPr>
        <p:spPr>
          <a:xfrm>
            <a:off x="457200" y="1219200"/>
            <a:ext cx="8229600" cy="5410200"/>
          </a:xfrm>
        </p:spPr>
        <p:txBody>
          <a:bodyPr>
            <a:normAutofit fontScale="92500" lnSpcReduction="20000"/>
          </a:bodyPr>
          <a:lstStyle/>
          <a:p>
            <a:pPr algn="just">
              <a:lnSpc>
                <a:spcPct val="150000"/>
              </a:lnSpc>
            </a:pPr>
            <a:r>
              <a:rPr lang="en-US" dirty="0" smtClean="0"/>
              <a:t>The Opium poppy has been known as medicinal plant for more than 2000 years. Today it is cultivated all over parts of world.</a:t>
            </a:r>
          </a:p>
          <a:p>
            <a:pPr algn="just">
              <a:lnSpc>
                <a:spcPct val="150000"/>
              </a:lnSpc>
              <a:buNone/>
            </a:pPr>
            <a:r>
              <a:rPr lang="en-US" b="1" dirty="0" smtClean="0"/>
              <a:t>Synonyms:</a:t>
            </a:r>
            <a:endParaRPr lang="en-US" dirty="0" smtClean="0"/>
          </a:p>
          <a:p>
            <a:pPr algn="just">
              <a:lnSpc>
                <a:spcPct val="150000"/>
              </a:lnSpc>
            </a:pPr>
            <a:r>
              <a:rPr lang="en-US" dirty="0" err="1" smtClean="0"/>
              <a:t>Afim</a:t>
            </a:r>
            <a:r>
              <a:rPr lang="en-US" dirty="0" smtClean="0"/>
              <a:t>, post, raw opium.</a:t>
            </a:r>
          </a:p>
          <a:p>
            <a:pPr algn="just">
              <a:lnSpc>
                <a:spcPct val="150000"/>
              </a:lnSpc>
              <a:buNone/>
            </a:pPr>
            <a:r>
              <a:rPr lang="en-US" b="1" dirty="0" smtClean="0"/>
              <a:t>Part used:</a:t>
            </a:r>
            <a:endParaRPr lang="en-US" dirty="0" smtClean="0"/>
          </a:p>
          <a:p>
            <a:pPr algn="just">
              <a:lnSpc>
                <a:spcPct val="150000"/>
              </a:lnSpc>
            </a:pPr>
            <a:r>
              <a:rPr lang="en-US" dirty="0" smtClean="0"/>
              <a:t>Air dried milky latex obtained by incision from unripe capsule of </a:t>
            </a:r>
            <a:r>
              <a:rPr lang="en-US" dirty="0" err="1" smtClean="0"/>
              <a:t>papaver</a:t>
            </a:r>
            <a:r>
              <a:rPr lang="en-US" dirty="0" smtClean="0"/>
              <a:t> </a:t>
            </a:r>
            <a:r>
              <a:rPr lang="en-US" dirty="0" err="1" smtClean="0"/>
              <a:t>somniferium</a:t>
            </a:r>
            <a:r>
              <a:rPr lang="en-US" dirty="0" smtClean="0"/>
              <a:t>.</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sz="2800" b="1" dirty="0" smtClean="0"/>
              <a:t>(Conti…)</a:t>
            </a:r>
            <a:endParaRPr lang="en-US" dirty="0"/>
          </a:p>
        </p:txBody>
      </p:sp>
      <p:sp>
        <p:nvSpPr>
          <p:cNvPr id="3" name="Content Placeholder 2"/>
          <p:cNvSpPr>
            <a:spLocks noGrp="1"/>
          </p:cNvSpPr>
          <p:nvPr>
            <p:ph idx="1"/>
          </p:nvPr>
        </p:nvSpPr>
        <p:spPr>
          <a:xfrm>
            <a:off x="457200" y="1143000"/>
            <a:ext cx="8229600" cy="5486400"/>
          </a:xfrm>
        </p:spPr>
        <p:txBody>
          <a:bodyPr>
            <a:normAutofit fontScale="92500" lnSpcReduction="10000"/>
          </a:bodyPr>
          <a:lstStyle/>
          <a:p>
            <a:pPr algn="just">
              <a:buNone/>
            </a:pPr>
            <a:r>
              <a:rPr lang="en-US" b="1" dirty="0" smtClean="0"/>
              <a:t>Family:</a:t>
            </a:r>
            <a:endParaRPr lang="en-US" dirty="0" smtClean="0"/>
          </a:p>
          <a:p>
            <a:pPr algn="just"/>
            <a:r>
              <a:rPr lang="en-US" dirty="0" err="1" smtClean="0"/>
              <a:t>Papaveraceae</a:t>
            </a:r>
            <a:endParaRPr lang="en-US" dirty="0" smtClean="0"/>
          </a:p>
          <a:p>
            <a:pPr algn="just">
              <a:buNone/>
            </a:pPr>
            <a:r>
              <a:rPr lang="en-US" b="1" dirty="0" smtClean="0"/>
              <a:t>Constituents:</a:t>
            </a:r>
            <a:endParaRPr lang="en-US" dirty="0" smtClean="0"/>
          </a:p>
          <a:p>
            <a:pPr algn="just"/>
            <a:r>
              <a:rPr lang="en-US" dirty="0" smtClean="0"/>
              <a:t>Morphine, codeine, </a:t>
            </a:r>
            <a:r>
              <a:rPr lang="en-US" dirty="0" err="1" smtClean="0"/>
              <a:t>noscapine</a:t>
            </a:r>
            <a:r>
              <a:rPr lang="en-US" dirty="0" smtClean="0"/>
              <a:t>, </a:t>
            </a:r>
            <a:r>
              <a:rPr lang="en-US" dirty="0" err="1" smtClean="0"/>
              <a:t>thebaine</a:t>
            </a:r>
            <a:r>
              <a:rPr lang="en-US" dirty="0" smtClean="0"/>
              <a:t>, </a:t>
            </a:r>
            <a:r>
              <a:rPr lang="en-US" dirty="0" err="1" smtClean="0"/>
              <a:t>narcotine</a:t>
            </a:r>
            <a:r>
              <a:rPr lang="en-US" dirty="0" smtClean="0"/>
              <a:t>, </a:t>
            </a:r>
            <a:r>
              <a:rPr lang="en-US" dirty="0" err="1" smtClean="0"/>
              <a:t>papaverine</a:t>
            </a:r>
            <a:r>
              <a:rPr lang="en-US" dirty="0" smtClean="0"/>
              <a:t>.</a:t>
            </a:r>
          </a:p>
          <a:p>
            <a:pPr algn="just">
              <a:buNone/>
            </a:pPr>
            <a:r>
              <a:rPr lang="en-US" b="1" dirty="0" smtClean="0"/>
              <a:t>Uses:</a:t>
            </a:r>
            <a:endParaRPr lang="en-US" dirty="0" smtClean="0"/>
          </a:p>
          <a:p>
            <a:pPr algn="just"/>
            <a:r>
              <a:rPr lang="en-US" dirty="0" smtClean="0"/>
              <a:t>Opium have narcotic, analgesic, and sedative action.</a:t>
            </a:r>
          </a:p>
          <a:p>
            <a:pPr algn="just"/>
            <a:r>
              <a:rPr lang="en-US" dirty="0" smtClean="0"/>
              <a:t>Relieve pain, diarrhea and cough.</a:t>
            </a:r>
          </a:p>
          <a:p>
            <a:pPr algn="just"/>
            <a:r>
              <a:rPr lang="en-US" dirty="0" err="1" smtClean="0"/>
              <a:t>Atringent</a:t>
            </a:r>
            <a:r>
              <a:rPr lang="en-US" dirty="0" smtClean="0"/>
              <a:t>, aphrodisiac, antispasmodic and diaphoretic action.</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sz="2800" b="1" dirty="0" smtClean="0"/>
              <a:t>(Cont…)</a:t>
            </a:r>
            <a:endParaRPr lang="en-US" dirty="0"/>
          </a:p>
        </p:txBody>
      </p:sp>
      <p:sp>
        <p:nvSpPr>
          <p:cNvPr id="3" name="Content Placeholder 2"/>
          <p:cNvSpPr>
            <a:spLocks noGrp="1"/>
          </p:cNvSpPr>
          <p:nvPr>
            <p:ph idx="1"/>
          </p:nvPr>
        </p:nvSpPr>
        <p:spPr>
          <a:xfrm>
            <a:off x="457200" y="1066800"/>
            <a:ext cx="8229600" cy="5638800"/>
          </a:xfrm>
        </p:spPr>
        <p:txBody>
          <a:bodyPr>
            <a:normAutofit fontScale="70000" lnSpcReduction="20000"/>
          </a:bodyPr>
          <a:lstStyle/>
          <a:p>
            <a:pPr algn="just">
              <a:lnSpc>
                <a:spcPct val="120000"/>
              </a:lnSpc>
              <a:buNone/>
            </a:pPr>
            <a:r>
              <a:rPr lang="en-US" sz="3600" b="1" dirty="0" smtClean="0"/>
              <a:t>Symptoms of poisoning:</a:t>
            </a:r>
            <a:endParaRPr lang="en-US" sz="3600" dirty="0" smtClean="0"/>
          </a:p>
          <a:p>
            <a:pPr algn="just">
              <a:lnSpc>
                <a:spcPct val="120000"/>
              </a:lnSpc>
            </a:pPr>
            <a:r>
              <a:rPr lang="en-US" sz="3600" dirty="0" smtClean="0"/>
              <a:t>Narcotic state with muscular relaxation, extremely low respiration (2-4 breath/min), pinpoint pupils, death normally occurs due to respiratory failure.</a:t>
            </a:r>
          </a:p>
          <a:p>
            <a:pPr algn="just">
              <a:lnSpc>
                <a:spcPct val="120000"/>
              </a:lnSpc>
              <a:buNone/>
            </a:pPr>
            <a:r>
              <a:rPr lang="en-US" sz="3600" b="1" dirty="0" smtClean="0"/>
              <a:t>Treatment:</a:t>
            </a:r>
            <a:endParaRPr lang="en-US" sz="3600" dirty="0" smtClean="0"/>
          </a:p>
          <a:p>
            <a:pPr algn="just">
              <a:lnSpc>
                <a:spcPct val="120000"/>
              </a:lnSpc>
            </a:pPr>
            <a:r>
              <a:rPr lang="en-US" sz="3600" dirty="0" smtClean="0"/>
              <a:t>Gastric lavage with in 1-2 hour after the poison has been taken.</a:t>
            </a:r>
          </a:p>
          <a:p>
            <a:pPr algn="just">
              <a:lnSpc>
                <a:spcPct val="120000"/>
              </a:lnSpc>
            </a:pPr>
            <a:r>
              <a:rPr lang="en-US" sz="3600" dirty="0" smtClean="0"/>
              <a:t>Artificial supply of oxygen should be continued for many hours.</a:t>
            </a:r>
          </a:p>
          <a:p>
            <a:pPr algn="just">
              <a:lnSpc>
                <a:spcPct val="120000"/>
              </a:lnSpc>
            </a:pPr>
            <a:r>
              <a:rPr lang="en-US" sz="3600" dirty="0" smtClean="0"/>
              <a:t>Support the circulation and emptying the bladder.</a:t>
            </a:r>
          </a:p>
          <a:p>
            <a:pPr algn="just">
              <a:lnSpc>
                <a:spcPct val="120000"/>
              </a:lnSpc>
            </a:pPr>
            <a:r>
              <a:rPr lang="en-US" sz="3600" dirty="0" smtClean="0"/>
              <a:t>Antidote </a:t>
            </a:r>
            <a:r>
              <a:rPr lang="en-US" sz="3600" dirty="0" err="1" smtClean="0"/>
              <a:t>levallorphan</a:t>
            </a:r>
            <a:r>
              <a:rPr lang="en-US" sz="3600" dirty="0" smtClean="0"/>
              <a:t> may be recommended 0.5-2 mg per dose administered slowly intravenously.</a:t>
            </a:r>
          </a:p>
          <a:p>
            <a:pPr algn="just">
              <a:lnSpc>
                <a:spcPct val="120000"/>
              </a:lnSpc>
            </a:pPr>
            <a:endParaRPr lang="en-US" sz="9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Eucalyptus spp.</a:t>
            </a:r>
            <a:endParaRPr lang="en-US" dirty="0"/>
          </a:p>
        </p:txBody>
      </p:sp>
      <p:sp>
        <p:nvSpPr>
          <p:cNvPr id="3" name="Content Placeholder 2"/>
          <p:cNvSpPr>
            <a:spLocks noGrp="1"/>
          </p:cNvSpPr>
          <p:nvPr>
            <p:ph idx="1"/>
          </p:nvPr>
        </p:nvSpPr>
        <p:spPr>
          <a:xfrm>
            <a:off x="457200" y="1066800"/>
            <a:ext cx="8229600" cy="5562600"/>
          </a:xfrm>
        </p:spPr>
        <p:txBody>
          <a:bodyPr>
            <a:normAutofit/>
          </a:bodyPr>
          <a:lstStyle/>
          <a:p>
            <a:pPr algn="just">
              <a:lnSpc>
                <a:spcPct val="170000"/>
              </a:lnSpc>
            </a:pPr>
            <a:r>
              <a:rPr lang="en-US" dirty="0" smtClean="0"/>
              <a:t>Eucalyptus spp. include over 500 different trees and shrubs which are native to Australia, Tasmania, Malaysia and the Philippines</a:t>
            </a:r>
          </a:p>
          <a:p>
            <a:pPr algn="just">
              <a:lnSpc>
                <a:spcPct val="170000"/>
              </a:lnSpc>
            </a:pPr>
            <a:r>
              <a:rPr lang="en-US" dirty="0" smtClean="0"/>
              <a:t>Ingestion, dermatitis</a:t>
            </a:r>
          </a:p>
          <a:p>
            <a:pPr algn="just">
              <a:lnSpc>
                <a:spcPct val="170000"/>
              </a:lnSpc>
            </a:pPr>
            <a:r>
              <a:rPr lang="en-US" dirty="0" smtClean="0"/>
              <a:t>Contact-dermatitis causing plants</a:t>
            </a:r>
          </a:p>
          <a:p>
            <a:pPr algn="just">
              <a:lnSpc>
                <a:spcPct val="170000"/>
              </a:lnSpc>
            </a:pPr>
            <a:r>
              <a:rPr lang="en-US" dirty="0" smtClean="0"/>
              <a:t>Known to contain cardiac glycosides.</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Uses</a:t>
            </a:r>
            <a:endParaRPr lang="en-US" dirty="0"/>
          </a:p>
        </p:txBody>
      </p:sp>
      <p:sp>
        <p:nvSpPr>
          <p:cNvPr id="3" name="Content Placeholder 2"/>
          <p:cNvSpPr>
            <a:spLocks noGrp="1"/>
          </p:cNvSpPr>
          <p:nvPr>
            <p:ph idx="1"/>
          </p:nvPr>
        </p:nvSpPr>
        <p:spPr>
          <a:xfrm>
            <a:off x="457200" y="1066800"/>
            <a:ext cx="8229600" cy="5562600"/>
          </a:xfrm>
        </p:spPr>
        <p:txBody>
          <a:bodyPr>
            <a:normAutofit fontScale="92500" lnSpcReduction="10000"/>
          </a:bodyPr>
          <a:lstStyle/>
          <a:p>
            <a:pPr algn="just">
              <a:lnSpc>
                <a:spcPct val="150000"/>
              </a:lnSpc>
            </a:pPr>
            <a:r>
              <a:rPr lang="en-US" dirty="0" smtClean="0"/>
              <a:t>Eucalyptus leaf is used for infections, fever, upset stomach, help to loosen coughs, for treating respiratory tract infections, whooping cough ,</a:t>
            </a:r>
            <a:r>
              <a:rPr lang="en-US" dirty="0" err="1" smtClean="0"/>
              <a:t>asthma,pulmonary</a:t>
            </a:r>
            <a:r>
              <a:rPr lang="en-US" dirty="0" smtClean="0"/>
              <a:t> tuberculosis, osteoarthritis, joint pain (rheumatism), acne, wounds, poorly healing ulcers, burns, bacterial dysentery, ringworms, liver and gallbladder problems, loss of appetite, and cancer.</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Conti….</a:t>
            </a:r>
            <a:endParaRPr lang="en-US" dirty="0"/>
          </a:p>
        </p:txBody>
      </p:sp>
      <p:sp>
        <p:nvSpPr>
          <p:cNvPr id="3" name="Content Placeholder 2"/>
          <p:cNvSpPr>
            <a:spLocks noGrp="1"/>
          </p:cNvSpPr>
          <p:nvPr>
            <p:ph idx="1"/>
          </p:nvPr>
        </p:nvSpPr>
        <p:spPr>
          <a:xfrm>
            <a:off x="457200" y="990600"/>
            <a:ext cx="8229600" cy="5638800"/>
          </a:xfrm>
        </p:spPr>
        <p:txBody>
          <a:bodyPr>
            <a:normAutofit/>
          </a:bodyPr>
          <a:lstStyle/>
          <a:p>
            <a:r>
              <a:rPr lang="en-US" dirty="0" smtClean="0"/>
              <a:t>Toxic Principle: Eucalyptus oil and </a:t>
            </a:r>
            <a:r>
              <a:rPr lang="en-US" dirty="0" err="1" smtClean="0"/>
              <a:t>cyanogenic</a:t>
            </a:r>
            <a:r>
              <a:rPr lang="en-US" dirty="0" smtClean="0"/>
              <a:t> glycoside</a:t>
            </a:r>
          </a:p>
          <a:p>
            <a:r>
              <a:rPr lang="en-US" dirty="0" smtClean="0"/>
              <a:t> Lethal dose 0.05 </a:t>
            </a:r>
            <a:r>
              <a:rPr lang="en-US" dirty="0" err="1" smtClean="0"/>
              <a:t>mL</a:t>
            </a:r>
            <a:r>
              <a:rPr lang="en-US" dirty="0" smtClean="0"/>
              <a:t> to 0.5 </a:t>
            </a:r>
            <a:r>
              <a:rPr lang="en-US" dirty="0" err="1" smtClean="0"/>
              <a:t>mL</a:t>
            </a:r>
            <a:r>
              <a:rPr lang="en-US" dirty="0" smtClean="0"/>
              <a:t>/per kg of body weight</a:t>
            </a:r>
          </a:p>
          <a:p>
            <a:r>
              <a:rPr lang="en-US" dirty="0" smtClean="0"/>
              <a:t>If too much is ingested, nausea, vomiting and diarrhea</a:t>
            </a:r>
          </a:p>
          <a:p>
            <a:r>
              <a:rPr lang="en-US" dirty="0" smtClean="0"/>
              <a:t>Skin redness, irritation, and burning </a:t>
            </a:r>
          </a:p>
          <a:p>
            <a:r>
              <a:rPr lang="en-US" dirty="0" smtClean="0"/>
              <a:t>Coma</a:t>
            </a:r>
          </a:p>
          <a:p>
            <a:r>
              <a:rPr lang="en-US" dirty="0" smtClean="0"/>
              <a:t>The oil from the leaves cause a skin irritation</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err="1" smtClean="0"/>
              <a:t>Nicotiana</a:t>
            </a:r>
            <a:r>
              <a:rPr lang="en-US" dirty="0" smtClean="0"/>
              <a:t> </a:t>
            </a:r>
            <a:r>
              <a:rPr lang="en-US" dirty="0" err="1" smtClean="0"/>
              <a:t>tobacum</a:t>
            </a:r>
            <a:endParaRPr lang="en-US" dirty="0"/>
          </a:p>
        </p:txBody>
      </p:sp>
      <p:sp>
        <p:nvSpPr>
          <p:cNvPr id="3" name="Content Placeholder 2"/>
          <p:cNvSpPr>
            <a:spLocks noGrp="1"/>
          </p:cNvSpPr>
          <p:nvPr>
            <p:ph idx="1"/>
          </p:nvPr>
        </p:nvSpPr>
        <p:spPr>
          <a:xfrm>
            <a:off x="457200" y="1066800"/>
            <a:ext cx="8229600" cy="5562600"/>
          </a:xfrm>
        </p:spPr>
        <p:txBody>
          <a:bodyPr>
            <a:normAutofit/>
          </a:bodyPr>
          <a:lstStyle/>
          <a:p>
            <a:pPr algn="just">
              <a:buNone/>
            </a:pPr>
            <a:r>
              <a:rPr lang="en-US" b="1" dirty="0" smtClean="0"/>
              <a:t>Synonyms:</a:t>
            </a:r>
            <a:endParaRPr lang="en-US" dirty="0" smtClean="0"/>
          </a:p>
          <a:p>
            <a:pPr algn="just"/>
            <a:r>
              <a:rPr lang="en-US" dirty="0" smtClean="0"/>
              <a:t>Leaf tobacco, </a:t>
            </a:r>
            <a:r>
              <a:rPr lang="en-US" dirty="0" err="1" smtClean="0"/>
              <a:t>tamaku</a:t>
            </a:r>
            <a:endParaRPr lang="en-US" dirty="0" smtClean="0"/>
          </a:p>
          <a:p>
            <a:pPr algn="just">
              <a:buNone/>
            </a:pPr>
            <a:r>
              <a:rPr lang="en-US" b="1" dirty="0" smtClean="0"/>
              <a:t>Family:</a:t>
            </a:r>
            <a:endParaRPr lang="en-US" dirty="0" smtClean="0"/>
          </a:p>
          <a:p>
            <a:pPr algn="just"/>
            <a:r>
              <a:rPr lang="en-US" dirty="0" err="1" smtClean="0"/>
              <a:t>Solanaceae</a:t>
            </a:r>
            <a:endParaRPr lang="en-US" dirty="0" smtClean="0"/>
          </a:p>
          <a:p>
            <a:pPr algn="just">
              <a:buNone/>
            </a:pPr>
            <a:r>
              <a:rPr lang="en-US" b="1" dirty="0" smtClean="0"/>
              <a:t>Part used:</a:t>
            </a:r>
            <a:endParaRPr lang="en-US" dirty="0" smtClean="0"/>
          </a:p>
          <a:p>
            <a:pPr algn="just"/>
            <a:r>
              <a:rPr lang="en-US" dirty="0" smtClean="0"/>
              <a:t>All parts of the plant contain highly toxic alkaloids partially free and partially combined with the acid. In leaves alkaloid contents varies between 0.5-9% of the dry weight. Seeds also contain alkaloids.</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sz="2800" b="1" dirty="0" smtClean="0"/>
              <a:t>(Cont…)</a:t>
            </a:r>
            <a:endParaRPr lang="en-US" dirty="0"/>
          </a:p>
        </p:txBody>
      </p:sp>
      <p:sp>
        <p:nvSpPr>
          <p:cNvPr id="3" name="Content Placeholder 2"/>
          <p:cNvSpPr>
            <a:spLocks noGrp="1"/>
          </p:cNvSpPr>
          <p:nvPr>
            <p:ph idx="1"/>
          </p:nvPr>
        </p:nvSpPr>
        <p:spPr>
          <a:xfrm>
            <a:off x="457200" y="1066800"/>
            <a:ext cx="8229600" cy="5410200"/>
          </a:xfrm>
        </p:spPr>
        <p:txBody>
          <a:bodyPr>
            <a:normAutofit fontScale="92500"/>
          </a:bodyPr>
          <a:lstStyle/>
          <a:p>
            <a:pPr>
              <a:lnSpc>
                <a:spcPct val="150000"/>
              </a:lnSpc>
              <a:buNone/>
            </a:pPr>
            <a:r>
              <a:rPr lang="en-US" b="1" dirty="0" smtClean="0"/>
              <a:t>Constituents:</a:t>
            </a:r>
            <a:endParaRPr lang="en-US" dirty="0" smtClean="0"/>
          </a:p>
          <a:p>
            <a:pPr>
              <a:lnSpc>
                <a:spcPct val="150000"/>
              </a:lnSpc>
            </a:pPr>
            <a:r>
              <a:rPr lang="en-US" dirty="0" smtClean="0"/>
              <a:t>Nicotine, </a:t>
            </a:r>
            <a:r>
              <a:rPr lang="en-US" dirty="0" err="1" smtClean="0"/>
              <a:t>Nicotimine</a:t>
            </a:r>
            <a:r>
              <a:rPr lang="en-US" dirty="0" smtClean="0"/>
              <a:t>, </a:t>
            </a:r>
            <a:r>
              <a:rPr lang="en-US" dirty="0" err="1" smtClean="0"/>
              <a:t>Nornicotine</a:t>
            </a:r>
            <a:r>
              <a:rPr lang="en-US" dirty="0" smtClean="0"/>
              <a:t>, </a:t>
            </a:r>
            <a:r>
              <a:rPr lang="en-US" dirty="0" err="1" smtClean="0"/>
              <a:t>nicotyrine</a:t>
            </a:r>
            <a:r>
              <a:rPr lang="en-US" dirty="0" smtClean="0"/>
              <a:t>, </a:t>
            </a:r>
            <a:r>
              <a:rPr lang="en-US" dirty="0" err="1" smtClean="0"/>
              <a:t>anabasine</a:t>
            </a:r>
            <a:r>
              <a:rPr lang="en-US" dirty="0" smtClean="0"/>
              <a:t>, </a:t>
            </a:r>
          </a:p>
          <a:p>
            <a:pPr>
              <a:lnSpc>
                <a:spcPct val="150000"/>
              </a:lnSpc>
            </a:pPr>
            <a:r>
              <a:rPr lang="en-US" dirty="0" smtClean="0"/>
              <a:t>Sucrose, starch, cellulose, maltose, </a:t>
            </a:r>
            <a:r>
              <a:rPr lang="en-US" dirty="0" err="1" smtClean="0"/>
              <a:t>sorbitol</a:t>
            </a:r>
            <a:r>
              <a:rPr lang="en-US" dirty="0" smtClean="0"/>
              <a:t>,</a:t>
            </a:r>
          </a:p>
          <a:p>
            <a:pPr>
              <a:lnSpc>
                <a:spcPct val="150000"/>
              </a:lnSpc>
            </a:pPr>
            <a:r>
              <a:rPr lang="en-US" dirty="0" smtClean="0"/>
              <a:t> Citric acid, oxalic acid, </a:t>
            </a:r>
            <a:r>
              <a:rPr lang="en-US" dirty="0" err="1" smtClean="0"/>
              <a:t>succinic</a:t>
            </a:r>
            <a:r>
              <a:rPr lang="en-US" dirty="0" smtClean="0"/>
              <a:t> acid, lactic acid, </a:t>
            </a:r>
            <a:r>
              <a:rPr lang="en-US" dirty="0" err="1" smtClean="0"/>
              <a:t>quinic</a:t>
            </a:r>
            <a:r>
              <a:rPr lang="en-US" dirty="0" smtClean="0"/>
              <a:t> acid,</a:t>
            </a:r>
          </a:p>
          <a:p>
            <a:pPr>
              <a:lnSpc>
                <a:spcPct val="150000"/>
              </a:lnSpc>
            </a:pPr>
            <a:r>
              <a:rPr lang="en-US" dirty="0" smtClean="0"/>
              <a:t> Resins, paraffin, enzymes, vitamins and sterols.</a:t>
            </a:r>
          </a:p>
          <a:p>
            <a:pPr>
              <a:lnSpc>
                <a:spcPct val="150000"/>
              </a:lnSpc>
            </a:pP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sz="2800" b="1" dirty="0" smtClean="0"/>
              <a:t>(Cont…)</a:t>
            </a:r>
            <a:endParaRPr lang="en-US" dirty="0"/>
          </a:p>
        </p:txBody>
      </p:sp>
      <p:sp>
        <p:nvSpPr>
          <p:cNvPr id="3" name="Content Placeholder 2"/>
          <p:cNvSpPr>
            <a:spLocks noGrp="1"/>
          </p:cNvSpPr>
          <p:nvPr>
            <p:ph idx="1"/>
          </p:nvPr>
        </p:nvSpPr>
        <p:spPr>
          <a:xfrm>
            <a:off x="457200" y="990600"/>
            <a:ext cx="8229600" cy="5334000"/>
          </a:xfrm>
        </p:spPr>
        <p:txBody>
          <a:bodyPr>
            <a:normAutofit lnSpcReduction="10000"/>
          </a:bodyPr>
          <a:lstStyle/>
          <a:p>
            <a:pPr algn="just">
              <a:lnSpc>
                <a:spcPct val="110000"/>
              </a:lnSpc>
              <a:buNone/>
            </a:pPr>
            <a:r>
              <a:rPr lang="en-US" b="1" dirty="0" smtClean="0"/>
              <a:t>Mechanism of Action:</a:t>
            </a:r>
            <a:endParaRPr lang="en-US" dirty="0" smtClean="0"/>
          </a:p>
          <a:p>
            <a:pPr algn="just">
              <a:lnSpc>
                <a:spcPct val="110000"/>
              </a:lnSpc>
            </a:pPr>
            <a:r>
              <a:rPr lang="en-US" dirty="0" smtClean="0"/>
              <a:t>Acts extremely rapidly after being absorbed through skin, inhalation and by mouth. </a:t>
            </a:r>
          </a:p>
          <a:p>
            <a:pPr algn="just">
              <a:lnSpc>
                <a:spcPct val="110000"/>
              </a:lnSpc>
            </a:pPr>
            <a:r>
              <a:rPr lang="en-US" dirty="0" smtClean="0"/>
              <a:t>Death occurs within few minutes when concentrated solution is taken.</a:t>
            </a:r>
          </a:p>
          <a:p>
            <a:pPr algn="just">
              <a:lnSpc>
                <a:spcPct val="110000"/>
              </a:lnSpc>
            </a:pPr>
            <a:r>
              <a:rPr lang="en-US" dirty="0" smtClean="0"/>
              <a:t> Nicotine acts on the vegetative ganglia initially as a stimulant and increase the blood pressure and gastrointestinal tone and subsequently as a blocker (convulsions and respiratory paralysis).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4000" b="1" dirty="0" smtClean="0"/>
              <a:t>Management</a:t>
            </a:r>
            <a:endParaRPr lang="en-US" sz="4000" dirty="0"/>
          </a:p>
        </p:txBody>
      </p:sp>
      <p:sp>
        <p:nvSpPr>
          <p:cNvPr id="3" name="Content Placeholder 2"/>
          <p:cNvSpPr>
            <a:spLocks noGrp="1"/>
          </p:cNvSpPr>
          <p:nvPr>
            <p:ph idx="1"/>
          </p:nvPr>
        </p:nvSpPr>
        <p:spPr>
          <a:xfrm>
            <a:off x="457200" y="1066800"/>
            <a:ext cx="8229600" cy="5486400"/>
          </a:xfrm>
        </p:spPr>
        <p:txBody>
          <a:bodyPr>
            <a:normAutofit fontScale="85000" lnSpcReduction="20000"/>
          </a:bodyPr>
          <a:lstStyle/>
          <a:p>
            <a:pPr algn="just">
              <a:lnSpc>
                <a:spcPct val="150000"/>
              </a:lnSpc>
            </a:pPr>
            <a:r>
              <a:rPr lang="en-US" dirty="0" smtClean="0"/>
              <a:t>Give water, milk, or egg whites. </a:t>
            </a:r>
          </a:p>
          <a:p>
            <a:pPr algn="just">
              <a:lnSpc>
                <a:spcPct val="150000"/>
              </a:lnSpc>
            </a:pPr>
            <a:r>
              <a:rPr lang="en-US" dirty="0" smtClean="0"/>
              <a:t>DO NOT induce vomiting as aspiration may result due to rapid onset of CNS signs. </a:t>
            </a:r>
          </a:p>
          <a:p>
            <a:pPr algn="just">
              <a:lnSpc>
                <a:spcPct val="150000"/>
              </a:lnSpc>
            </a:pPr>
            <a:r>
              <a:rPr lang="en-US" dirty="0" smtClean="0"/>
              <a:t>If ocular exposure has occurred, rinse eyes with sterile saline or water for 30 minutes.</a:t>
            </a:r>
          </a:p>
          <a:p>
            <a:pPr algn="just">
              <a:lnSpc>
                <a:spcPct val="150000"/>
              </a:lnSpc>
            </a:pPr>
            <a:r>
              <a:rPr lang="en-US" dirty="0" smtClean="0"/>
              <a:t>In cases of dermal (skin) exposure, bath and rinse thoroughly.</a:t>
            </a:r>
          </a:p>
          <a:p>
            <a:pPr algn="just">
              <a:lnSpc>
                <a:spcPct val="150000"/>
              </a:lnSpc>
            </a:pPr>
            <a:r>
              <a:rPr lang="en-US" dirty="0" smtClean="0"/>
              <a:t> </a:t>
            </a:r>
            <a:r>
              <a:rPr lang="en-US" i="1" dirty="0" smtClean="0"/>
              <a:t>IV</a:t>
            </a:r>
            <a:r>
              <a:rPr lang="en-US" dirty="0" smtClean="0"/>
              <a:t> fluids are administered to maintain hydration and electrolyte balances</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sz="2800" b="1" dirty="0" smtClean="0"/>
              <a:t>(Cont…)</a:t>
            </a:r>
            <a:endParaRPr lang="en-US" dirty="0"/>
          </a:p>
        </p:txBody>
      </p:sp>
      <p:sp>
        <p:nvSpPr>
          <p:cNvPr id="3" name="Content Placeholder 2"/>
          <p:cNvSpPr>
            <a:spLocks noGrp="1"/>
          </p:cNvSpPr>
          <p:nvPr>
            <p:ph idx="1"/>
          </p:nvPr>
        </p:nvSpPr>
        <p:spPr>
          <a:xfrm>
            <a:off x="457200" y="990600"/>
            <a:ext cx="8229600" cy="5638800"/>
          </a:xfrm>
        </p:spPr>
        <p:txBody>
          <a:bodyPr>
            <a:normAutofit fontScale="92500" lnSpcReduction="10000"/>
          </a:bodyPr>
          <a:lstStyle/>
          <a:p>
            <a:pPr algn="just">
              <a:lnSpc>
                <a:spcPct val="150000"/>
              </a:lnSpc>
              <a:buNone/>
            </a:pPr>
            <a:r>
              <a:rPr lang="en-US" b="1" dirty="0" smtClean="0"/>
              <a:t>Uses:</a:t>
            </a:r>
            <a:endParaRPr lang="en-US" dirty="0" smtClean="0"/>
          </a:p>
          <a:p>
            <a:pPr algn="just">
              <a:lnSpc>
                <a:spcPct val="150000"/>
              </a:lnSpc>
            </a:pPr>
            <a:r>
              <a:rPr lang="en-US" dirty="0" smtClean="0"/>
              <a:t>Sedative, Narcotic , Antiseptic.</a:t>
            </a:r>
          </a:p>
          <a:p>
            <a:pPr algn="just">
              <a:lnSpc>
                <a:spcPct val="150000"/>
              </a:lnSpc>
            </a:pPr>
            <a:r>
              <a:rPr lang="en-US" dirty="0" smtClean="0"/>
              <a:t>Used in rheumatic swelling, skin disease and for insect poisoning.</a:t>
            </a:r>
          </a:p>
          <a:p>
            <a:pPr algn="just">
              <a:lnSpc>
                <a:spcPct val="150000"/>
              </a:lnSpc>
            </a:pPr>
            <a:r>
              <a:rPr lang="en-US" dirty="0" smtClean="0"/>
              <a:t>Used as agriculture insecticide.</a:t>
            </a:r>
          </a:p>
          <a:p>
            <a:pPr algn="just">
              <a:lnSpc>
                <a:spcPct val="150000"/>
              </a:lnSpc>
            </a:pPr>
            <a:r>
              <a:rPr lang="en-US" dirty="0" smtClean="0"/>
              <a:t>Tobacco snuff is useful in nasal </a:t>
            </a:r>
            <a:r>
              <a:rPr lang="en-US" dirty="0" err="1" smtClean="0"/>
              <a:t>polypi</a:t>
            </a:r>
            <a:r>
              <a:rPr lang="en-US" dirty="0" smtClean="0"/>
              <a:t>( small vascular growth on the surface of a mucous membrane) and fainting.</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2800" b="1" dirty="0" smtClean="0"/>
              <a:t>(Cont…)</a:t>
            </a:r>
            <a:endParaRPr lang="en-US" dirty="0"/>
          </a:p>
        </p:txBody>
      </p:sp>
      <p:sp>
        <p:nvSpPr>
          <p:cNvPr id="3" name="Content Placeholder 2"/>
          <p:cNvSpPr>
            <a:spLocks noGrp="1"/>
          </p:cNvSpPr>
          <p:nvPr>
            <p:ph idx="1"/>
          </p:nvPr>
        </p:nvSpPr>
        <p:spPr>
          <a:xfrm>
            <a:off x="457200" y="914400"/>
            <a:ext cx="8229600" cy="5715000"/>
          </a:xfrm>
        </p:spPr>
        <p:txBody>
          <a:bodyPr>
            <a:normAutofit fontScale="92500" lnSpcReduction="20000"/>
          </a:bodyPr>
          <a:lstStyle/>
          <a:p>
            <a:pPr>
              <a:buNone/>
            </a:pPr>
            <a:r>
              <a:rPr lang="en-US" b="1" dirty="0" smtClean="0"/>
              <a:t>Symptoms of poisoning:</a:t>
            </a:r>
            <a:endParaRPr lang="en-US" dirty="0" smtClean="0"/>
          </a:p>
          <a:p>
            <a:pPr algn="just">
              <a:lnSpc>
                <a:spcPct val="150000"/>
              </a:lnSpc>
            </a:pPr>
            <a:r>
              <a:rPr lang="en-US" dirty="0" smtClean="0"/>
              <a:t>Mild nicotine poisoning cause nausea, dizziness, headache, vomiting, diarrhea and tremors of hands. </a:t>
            </a:r>
          </a:p>
          <a:p>
            <a:pPr algn="just">
              <a:lnSpc>
                <a:spcPct val="150000"/>
              </a:lnSpc>
            </a:pPr>
            <a:r>
              <a:rPr lang="en-US" dirty="0" smtClean="0"/>
              <a:t>In serious poisoning circulatory collapse occurs with a shallow and rapid pulse and cold sweating followed by convulsions with loss of consciousness and finally cardiac arrest and respiratory paralysis.</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b="1" dirty="0" smtClean="0"/>
              <a:t> </a:t>
            </a:r>
            <a:r>
              <a:rPr lang="en-US" sz="2800" b="1" dirty="0" smtClean="0"/>
              <a:t>(Cont…)</a:t>
            </a:r>
            <a:endParaRPr lang="en-US" dirty="0"/>
          </a:p>
        </p:txBody>
      </p:sp>
      <p:sp>
        <p:nvSpPr>
          <p:cNvPr id="3" name="Content Placeholder 2"/>
          <p:cNvSpPr>
            <a:spLocks noGrp="1"/>
          </p:cNvSpPr>
          <p:nvPr>
            <p:ph idx="1"/>
          </p:nvPr>
        </p:nvSpPr>
        <p:spPr>
          <a:xfrm>
            <a:off x="457200" y="838200"/>
            <a:ext cx="8229600" cy="5638800"/>
          </a:xfrm>
        </p:spPr>
        <p:txBody>
          <a:bodyPr>
            <a:normAutofit fontScale="92500" lnSpcReduction="10000"/>
          </a:bodyPr>
          <a:lstStyle/>
          <a:p>
            <a:pPr algn="just">
              <a:buNone/>
            </a:pPr>
            <a:r>
              <a:rPr lang="en-US" b="1" dirty="0" smtClean="0"/>
              <a:t>Treatment:</a:t>
            </a:r>
            <a:endParaRPr lang="en-US" dirty="0" smtClean="0"/>
          </a:p>
          <a:p>
            <a:pPr algn="just"/>
            <a:r>
              <a:rPr lang="en-US" dirty="0" smtClean="0"/>
              <a:t>After oral ingestion, activated charcoal (5-6 teaspoons with water) should be administered then gastric lavage with 02% potassium permanganate solution.</a:t>
            </a:r>
          </a:p>
          <a:p>
            <a:pPr algn="just"/>
            <a:r>
              <a:rPr lang="en-US" dirty="0" smtClean="0"/>
              <a:t>After </a:t>
            </a:r>
            <a:r>
              <a:rPr lang="en-US" dirty="0" err="1" smtClean="0"/>
              <a:t>percutaneous</a:t>
            </a:r>
            <a:r>
              <a:rPr lang="en-US" dirty="0" smtClean="0"/>
              <a:t> absorption skin should be washed at once with soap and plenty of water.</a:t>
            </a:r>
          </a:p>
          <a:p>
            <a:pPr algn="just"/>
            <a:r>
              <a:rPr lang="en-US" dirty="0" smtClean="0"/>
              <a:t>In both cases symptomatic measures for circulation should be applied, diazepam (</a:t>
            </a:r>
            <a:r>
              <a:rPr lang="en-US" dirty="0" err="1" smtClean="0"/>
              <a:t>i.m</a:t>
            </a:r>
            <a:r>
              <a:rPr lang="en-US" dirty="0" smtClean="0"/>
              <a:t>., </a:t>
            </a:r>
            <a:r>
              <a:rPr lang="en-US" dirty="0" err="1" smtClean="0"/>
              <a:t>i.v</a:t>
            </a:r>
            <a:r>
              <a:rPr lang="en-US" dirty="0" smtClean="0"/>
              <a:t>.) should be given for convulsions.</a:t>
            </a:r>
          </a:p>
          <a:p>
            <a:pPr algn="just"/>
            <a:r>
              <a:rPr lang="en-US" dirty="0" smtClean="0"/>
              <a:t>For respiratory paralysis intubation and assisted respiration with oxygen can be given.</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Hemp</a:t>
            </a:r>
            <a:endParaRPr lang="en-US" dirty="0"/>
          </a:p>
        </p:txBody>
      </p:sp>
      <p:sp>
        <p:nvSpPr>
          <p:cNvPr id="3" name="Content Placeholder 2"/>
          <p:cNvSpPr>
            <a:spLocks noGrp="1"/>
          </p:cNvSpPr>
          <p:nvPr>
            <p:ph idx="1"/>
          </p:nvPr>
        </p:nvSpPr>
        <p:spPr>
          <a:xfrm>
            <a:off x="457200" y="990600"/>
            <a:ext cx="8229600" cy="5638800"/>
          </a:xfrm>
        </p:spPr>
        <p:txBody>
          <a:bodyPr>
            <a:normAutofit/>
          </a:bodyPr>
          <a:lstStyle/>
          <a:p>
            <a:pPr algn="just">
              <a:lnSpc>
                <a:spcPct val="150000"/>
              </a:lnSpc>
            </a:pPr>
            <a:r>
              <a:rPr lang="en-US" b="1" dirty="0" smtClean="0"/>
              <a:t>Cannabis Sativa</a:t>
            </a:r>
          </a:p>
          <a:p>
            <a:pPr algn="just">
              <a:lnSpc>
                <a:spcPct val="150000"/>
              </a:lnSpc>
            </a:pPr>
            <a:r>
              <a:rPr lang="en-US" dirty="0" smtClean="0"/>
              <a:t>Annual herbaceous plant of </a:t>
            </a:r>
            <a:r>
              <a:rPr lang="en-US" i="1" dirty="0" smtClean="0"/>
              <a:t>Cannabis </a:t>
            </a:r>
            <a:r>
              <a:rPr lang="en-US" dirty="0" smtClean="0"/>
              <a:t>genus, </a:t>
            </a:r>
          </a:p>
          <a:p>
            <a:pPr algn="just">
              <a:lnSpc>
                <a:spcPct val="150000"/>
              </a:lnSpc>
            </a:pPr>
            <a:r>
              <a:rPr lang="en-US" dirty="0" smtClean="0"/>
              <a:t>Family : </a:t>
            </a:r>
            <a:r>
              <a:rPr lang="en-US" dirty="0" err="1" smtClean="0"/>
              <a:t>Cannabidiaceae</a:t>
            </a:r>
            <a:r>
              <a:rPr lang="en-US" dirty="0" smtClean="0"/>
              <a:t> </a:t>
            </a:r>
          </a:p>
          <a:p>
            <a:pPr algn="just">
              <a:lnSpc>
                <a:spcPct val="150000"/>
              </a:lnSpc>
            </a:pPr>
            <a:r>
              <a:rPr lang="en-US" dirty="0" smtClean="0"/>
              <a:t>Active  toxic principles present in all parts of the plant, but mostly in the brown resin secreted by hairs in female </a:t>
            </a:r>
            <a:r>
              <a:rPr lang="en-US" dirty="0" err="1" smtClean="0"/>
              <a:t>influorescence</a:t>
            </a:r>
            <a:r>
              <a:rPr lang="en-US" dirty="0" smtClean="0"/>
              <a:t>.</a:t>
            </a:r>
            <a:endParaRPr 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Toxic compound</a:t>
            </a:r>
            <a:endParaRPr lang="en-US" dirty="0"/>
          </a:p>
        </p:txBody>
      </p:sp>
      <p:sp>
        <p:nvSpPr>
          <p:cNvPr id="3" name="Content Placeholder 2"/>
          <p:cNvSpPr>
            <a:spLocks noGrp="1"/>
          </p:cNvSpPr>
          <p:nvPr>
            <p:ph idx="1"/>
          </p:nvPr>
        </p:nvSpPr>
        <p:spPr/>
        <p:txBody>
          <a:bodyPr/>
          <a:lstStyle/>
          <a:p>
            <a:pPr>
              <a:lnSpc>
                <a:spcPct val="200000"/>
              </a:lnSpc>
            </a:pPr>
            <a:r>
              <a:rPr lang="en-US" dirty="0" smtClean="0"/>
              <a:t>delta-9-tetrahydrocannabinol (delta-9-THC), </a:t>
            </a:r>
            <a:r>
              <a:rPr lang="en-US" dirty="0" err="1" smtClean="0"/>
              <a:t>cannabinol</a:t>
            </a:r>
            <a:r>
              <a:rPr lang="en-US" dirty="0" smtClean="0"/>
              <a:t>, </a:t>
            </a:r>
            <a:r>
              <a:rPr lang="en-US" dirty="0" err="1" smtClean="0"/>
              <a:t>cannabidiol</a:t>
            </a:r>
            <a:r>
              <a:rPr lang="en-US" dirty="0" smtClean="0"/>
              <a:t>, </a:t>
            </a:r>
            <a:r>
              <a:rPr lang="en-US" dirty="0" err="1" smtClean="0"/>
              <a:t>cannabinolic</a:t>
            </a:r>
            <a:r>
              <a:rPr lang="en-US" dirty="0" smtClean="0"/>
              <a:t> acid, </a:t>
            </a:r>
            <a:r>
              <a:rPr lang="en-US" dirty="0" err="1" smtClean="0"/>
              <a:t>cannabigerol</a:t>
            </a:r>
            <a:r>
              <a:rPr lang="en-US" dirty="0" smtClean="0"/>
              <a:t>, </a:t>
            </a:r>
            <a:r>
              <a:rPr lang="en-US" dirty="0" err="1" smtClean="0"/>
              <a:t>cannabicyclol</a:t>
            </a:r>
            <a:r>
              <a:rPr lang="en-US" dirty="0" smtClean="0"/>
              <a:t>.</a:t>
            </a:r>
          </a:p>
          <a:p>
            <a:pPr>
              <a:lnSpc>
                <a:spcPct val="200000"/>
              </a:lnSpc>
            </a:pPr>
            <a:r>
              <a:rPr lang="en-US" dirty="0" smtClean="0"/>
              <a:t>The average toxic dose is 0.035 mg/kg </a:t>
            </a:r>
            <a:endParaRPr 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Toxicity</a:t>
            </a:r>
            <a:endParaRPr lang="en-US" dirty="0"/>
          </a:p>
        </p:txBody>
      </p:sp>
      <p:sp>
        <p:nvSpPr>
          <p:cNvPr id="3" name="Content Placeholder 2"/>
          <p:cNvSpPr>
            <a:spLocks noGrp="1"/>
          </p:cNvSpPr>
          <p:nvPr>
            <p:ph idx="1"/>
          </p:nvPr>
        </p:nvSpPr>
        <p:spPr>
          <a:xfrm>
            <a:off x="457200" y="1066800"/>
            <a:ext cx="8229600" cy="5562600"/>
          </a:xfrm>
        </p:spPr>
        <p:txBody>
          <a:bodyPr>
            <a:normAutofit/>
          </a:bodyPr>
          <a:lstStyle/>
          <a:p>
            <a:pPr algn="just"/>
            <a:r>
              <a:rPr lang="en-US" dirty="0" smtClean="0"/>
              <a:t>Difficulty with coordination, decreased muscle strength, decreased hand steadiness, postural hypotension, lethargy, decreased concentration, slowed reaction time, slurred speech</a:t>
            </a:r>
          </a:p>
          <a:p>
            <a:pPr algn="just"/>
            <a:r>
              <a:rPr lang="en-US" dirty="0" smtClean="0"/>
              <a:t>High doses produces confusion, amnesia(loss of memory), delusions (belief or impression maintained despite being contradicted by reality typically as a symptom of mental disorder), hallucinations, anxiety, and agitation</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Cont…</a:t>
            </a:r>
            <a:endParaRPr lang="en-US" dirty="0"/>
          </a:p>
        </p:txBody>
      </p:sp>
      <p:sp>
        <p:nvSpPr>
          <p:cNvPr id="3" name="Content Placeholder 2"/>
          <p:cNvSpPr>
            <a:spLocks noGrp="1"/>
          </p:cNvSpPr>
          <p:nvPr>
            <p:ph idx="1"/>
          </p:nvPr>
        </p:nvSpPr>
        <p:spPr>
          <a:xfrm>
            <a:off x="457200" y="1066800"/>
            <a:ext cx="8229600" cy="5410200"/>
          </a:xfrm>
        </p:spPr>
        <p:txBody>
          <a:bodyPr/>
          <a:lstStyle/>
          <a:p>
            <a:pPr algn="just">
              <a:lnSpc>
                <a:spcPct val="150000"/>
              </a:lnSpc>
            </a:pPr>
            <a:r>
              <a:rPr lang="en-US" dirty="0" smtClean="0"/>
              <a:t>Chronic users may have paranoia(thought process believed to be heavily influenced by anxiety or fear, often to the point of delusion and irrationality), panic disorder, fear, or dysphoria (profound state of unease or dissatisfaction).</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Treatment</a:t>
            </a:r>
            <a:endParaRPr lang="en-US" dirty="0"/>
          </a:p>
        </p:txBody>
      </p:sp>
      <p:sp>
        <p:nvSpPr>
          <p:cNvPr id="3" name="Content Placeholder 2"/>
          <p:cNvSpPr>
            <a:spLocks noGrp="1"/>
          </p:cNvSpPr>
          <p:nvPr>
            <p:ph idx="1"/>
          </p:nvPr>
        </p:nvSpPr>
        <p:spPr>
          <a:xfrm>
            <a:off x="457200" y="1143000"/>
            <a:ext cx="8229600" cy="5486400"/>
          </a:xfrm>
        </p:spPr>
        <p:txBody>
          <a:bodyPr>
            <a:normAutofit fontScale="92500" lnSpcReduction="10000"/>
          </a:bodyPr>
          <a:lstStyle/>
          <a:p>
            <a:pPr algn="just">
              <a:lnSpc>
                <a:spcPct val="200000"/>
              </a:lnSpc>
            </a:pPr>
            <a:r>
              <a:rPr lang="en-US" dirty="0" smtClean="0"/>
              <a:t>Immediate management should be supportive including cardiovascular and neurological monitoring</a:t>
            </a:r>
          </a:p>
          <a:p>
            <a:pPr algn="just">
              <a:lnSpc>
                <a:spcPct val="200000"/>
              </a:lnSpc>
            </a:pPr>
            <a:r>
              <a:rPr lang="en-US" dirty="0" smtClean="0"/>
              <a:t>Gastric decontamination </a:t>
            </a:r>
          </a:p>
          <a:p>
            <a:pPr algn="just">
              <a:lnSpc>
                <a:spcPct val="200000"/>
              </a:lnSpc>
            </a:pPr>
            <a:r>
              <a:rPr lang="en-US" dirty="0" smtClean="0"/>
              <a:t>Agitated or psychosis patient treated with benzodiazepines</a:t>
            </a: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DIGITALIS PURPUREA AND DIGITALIS LANATA</a:t>
            </a:r>
            <a:endParaRPr lang="en-US" dirty="0"/>
          </a:p>
        </p:txBody>
      </p:sp>
      <p:sp>
        <p:nvSpPr>
          <p:cNvPr id="3" name="Content Placeholder 2"/>
          <p:cNvSpPr>
            <a:spLocks noGrp="1"/>
          </p:cNvSpPr>
          <p:nvPr>
            <p:ph idx="1"/>
          </p:nvPr>
        </p:nvSpPr>
        <p:spPr/>
        <p:txBody>
          <a:bodyPr/>
          <a:lstStyle/>
          <a:p>
            <a:pPr>
              <a:buNone/>
            </a:pPr>
            <a:r>
              <a:rPr lang="en-US" b="1" dirty="0" smtClean="0"/>
              <a:t>Synonyms:</a:t>
            </a:r>
            <a:endParaRPr lang="en-US" dirty="0" smtClean="0"/>
          </a:p>
          <a:p>
            <a:r>
              <a:rPr lang="en-US" dirty="0" smtClean="0"/>
              <a:t>Foxglove, </a:t>
            </a:r>
            <a:r>
              <a:rPr lang="en-US" dirty="0" err="1" smtClean="0"/>
              <a:t>neodigitalis</a:t>
            </a:r>
            <a:r>
              <a:rPr lang="en-US" dirty="0" smtClean="0"/>
              <a:t>, folia digitalis </a:t>
            </a:r>
          </a:p>
          <a:p>
            <a:r>
              <a:rPr lang="en-US" dirty="0" smtClean="0"/>
              <a:t>It is a </a:t>
            </a:r>
            <a:r>
              <a:rPr lang="en-US" dirty="0" err="1" smtClean="0"/>
              <a:t>cardiotonic</a:t>
            </a:r>
            <a:r>
              <a:rPr lang="en-US" dirty="0" smtClean="0"/>
              <a:t> glycoside. it belong to family </a:t>
            </a:r>
            <a:r>
              <a:rPr lang="en-US" dirty="0" err="1" smtClean="0"/>
              <a:t>scrophulariaceae</a:t>
            </a:r>
            <a:r>
              <a:rPr lang="en-US" dirty="0" smtClean="0"/>
              <a:t> and it is distributed in Azad Kashmir in Pakistan </a:t>
            </a:r>
          </a:p>
          <a:p>
            <a:pPr>
              <a:buNone/>
            </a:pPr>
            <a:r>
              <a:rPr lang="en-US" b="1" dirty="0" smtClean="0"/>
              <a:t>Part used:</a:t>
            </a:r>
            <a:endParaRPr lang="en-US" dirty="0" smtClean="0"/>
          </a:p>
          <a:p>
            <a:r>
              <a:rPr lang="en-US" dirty="0" smtClean="0"/>
              <a:t>Dried leaves and flowering and fruiting tops of digitalis </a:t>
            </a:r>
            <a:r>
              <a:rPr lang="en-US" dirty="0" err="1" smtClean="0"/>
              <a:t>purpurea</a:t>
            </a:r>
            <a:r>
              <a:rPr lang="en-US" dirty="0" smtClean="0"/>
              <a:t> and digitalis </a:t>
            </a:r>
            <a:r>
              <a:rPr lang="en-US" dirty="0" err="1" smtClean="0"/>
              <a:t>lanata</a:t>
            </a:r>
            <a:r>
              <a:rPr lang="en-US" dirty="0" smtClean="0"/>
              <a:t>.</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DIGITALIS PURPUREA AND DIGITALIS LANATA </a:t>
            </a:r>
            <a:r>
              <a:rPr lang="en-US" sz="2000" b="1" u="sng" dirty="0" smtClean="0"/>
              <a:t>(cont…)</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b="1" dirty="0" smtClean="0"/>
              <a:t>Constituents:</a:t>
            </a:r>
            <a:endParaRPr lang="en-US" dirty="0" smtClean="0"/>
          </a:p>
          <a:p>
            <a:pPr algn="just"/>
            <a:r>
              <a:rPr lang="en-US" dirty="0" err="1" smtClean="0"/>
              <a:t>D.purpurea</a:t>
            </a:r>
            <a:r>
              <a:rPr lang="en-US" dirty="0" smtClean="0"/>
              <a:t>  contain cardiac glycosides named as  primary glycosides and secondary glycosides.  </a:t>
            </a:r>
          </a:p>
          <a:p>
            <a:pPr algn="just"/>
            <a:r>
              <a:rPr lang="en-US" dirty="0" smtClean="0"/>
              <a:t>Primary glycosides are </a:t>
            </a:r>
            <a:r>
              <a:rPr lang="en-US" dirty="0" err="1" smtClean="0"/>
              <a:t>purpurea</a:t>
            </a:r>
            <a:r>
              <a:rPr lang="en-US" dirty="0" smtClean="0"/>
              <a:t> glycoside A, </a:t>
            </a:r>
            <a:r>
              <a:rPr lang="en-US" dirty="0" err="1" smtClean="0"/>
              <a:t>purpurea</a:t>
            </a:r>
            <a:r>
              <a:rPr lang="en-US" dirty="0" smtClean="0"/>
              <a:t> glycoside B, </a:t>
            </a:r>
            <a:r>
              <a:rPr lang="en-US" dirty="0" err="1" smtClean="0"/>
              <a:t>glucogitaloxin</a:t>
            </a:r>
            <a:endParaRPr lang="en-US" dirty="0" smtClean="0"/>
          </a:p>
          <a:p>
            <a:pPr algn="just"/>
            <a:r>
              <a:rPr lang="en-US" dirty="0" smtClean="0"/>
              <a:t>Secondary glycoside are </a:t>
            </a:r>
            <a:r>
              <a:rPr lang="en-US" dirty="0" err="1" smtClean="0"/>
              <a:t>digitoxin</a:t>
            </a:r>
            <a:r>
              <a:rPr lang="en-US" dirty="0" smtClean="0"/>
              <a:t>, </a:t>
            </a:r>
            <a:r>
              <a:rPr lang="en-US" dirty="0" err="1" smtClean="0"/>
              <a:t>gitoxin</a:t>
            </a:r>
            <a:r>
              <a:rPr lang="en-US" dirty="0" smtClean="0"/>
              <a:t>, </a:t>
            </a:r>
            <a:r>
              <a:rPr lang="en-US" dirty="0" err="1" smtClean="0"/>
              <a:t>gitaloxin</a:t>
            </a:r>
            <a:r>
              <a:rPr lang="en-US" dirty="0" smtClean="0"/>
              <a:t> </a:t>
            </a:r>
          </a:p>
          <a:p>
            <a:pPr algn="just"/>
            <a:r>
              <a:rPr lang="en-US" dirty="0" smtClean="0"/>
              <a:t>Other compounds in plants are tannins, </a:t>
            </a:r>
            <a:r>
              <a:rPr lang="en-US" dirty="0" err="1" smtClean="0"/>
              <a:t>inositol</a:t>
            </a:r>
            <a:r>
              <a:rPr lang="en-US" dirty="0" smtClean="0"/>
              <a:t> acids, fatty matters and </a:t>
            </a:r>
            <a:r>
              <a:rPr lang="en-US" dirty="0" err="1" smtClean="0"/>
              <a:t>pectins</a:t>
            </a:r>
            <a:r>
              <a:rPr lang="en-US" dirty="0" smtClean="0"/>
              <a:t>.</a:t>
            </a:r>
          </a:p>
          <a:p>
            <a:pPr algn="just"/>
            <a:r>
              <a:rPr lang="en-US" dirty="0" smtClean="0"/>
              <a:t>In digitalis </a:t>
            </a:r>
            <a:r>
              <a:rPr lang="en-US" dirty="0" err="1" smtClean="0"/>
              <a:t>lanata</a:t>
            </a:r>
            <a:r>
              <a:rPr lang="en-US" dirty="0" smtClean="0"/>
              <a:t>  </a:t>
            </a:r>
            <a:r>
              <a:rPr lang="en-US" dirty="0" err="1" smtClean="0"/>
              <a:t>Lanatoside</a:t>
            </a:r>
            <a:r>
              <a:rPr lang="en-US" dirty="0" smtClean="0"/>
              <a:t> A,B,C,D,E, </a:t>
            </a:r>
            <a:r>
              <a:rPr lang="en-US" dirty="0" err="1" smtClean="0"/>
              <a:t>digoxin</a:t>
            </a:r>
            <a:r>
              <a:rPr lang="en-US" dirty="0" smtClean="0"/>
              <a:t>, </a:t>
            </a:r>
            <a:r>
              <a:rPr lang="en-US" dirty="0" err="1" smtClean="0"/>
              <a:t>digitoxin</a:t>
            </a:r>
            <a:r>
              <a:rPr lang="en-US" dirty="0" smtClean="0"/>
              <a:t>, </a:t>
            </a:r>
            <a:r>
              <a:rPr lang="en-US" dirty="0" err="1" smtClean="0"/>
              <a:t>acetyldigoxin</a:t>
            </a:r>
            <a:r>
              <a:rPr lang="en-US" dirty="0" smtClean="0"/>
              <a:t>, </a:t>
            </a:r>
            <a:r>
              <a:rPr lang="en-US" dirty="0" err="1" smtClean="0"/>
              <a:t>acetyldigtoxin</a:t>
            </a:r>
            <a:r>
              <a:rPr lang="en-US" dirty="0" smtClean="0"/>
              <a:t>  are present</a:t>
            </a: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fontScale="90000"/>
          </a:bodyPr>
          <a:lstStyle/>
          <a:p>
            <a:pPr lvl="0"/>
            <a:r>
              <a:rPr lang="en-US" dirty="0" smtClean="0"/>
              <a:t/>
            </a:r>
            <a:br>
              <a:rPr lang="en-US" dirty="0" smtClean="0"/>
            </a:br>
            <a:r>
              <a:rPr lang="en-US" b="1" dirty="0" smtClean="0"/>
              <a:t> </a:t>
            </a:r>
            <a:r>
              <a:rPr lang="en-US" sz="4000" b="1" dirty="0" smtClean="0"/>
              <a:t>Mono </a:t>
            </a:r>
            <a:r>
              <a:rPr lang="en-US" sz="4000" b="1" dirty="0" err="1" smtClean="0"/>
              <a:t>terpene</a:t>
            </a:r>
            <a:r>
              <a:rPr lang="en-US" sz="4000" b="1" dirty="0" smtClean="0"/>
              <a:t> </a:t>
            </a:r>
            <a:r>
              <a:rPr lang="en-US" sz="4000" dirty="0" smtClean="0"/>
              <a:t/>
            </a:r>
            <a:br>
              <a:rPr lang="en-US" sz="4000" dirty="0" smtClean="0"/>
            </a:br>
            <a:endParaRPr lang="en-US" sz="4000" dirty="0"/>
          </a:p>
        </p:txBody>
      </p:sp>
      <p:sp>
        <p:nvSpPr>
          <p:cNvPr id="3" name="Content Placeholder 2"/>
          <p:cNvSpPr>
            <a:spLocks noGrp="1"/>
          </p:cNvSpPr>
          <p:nvPr>
            <p:ph idx="1"/>
          </p:nvPr>
        </p:nvSpPr>
        <p:spPr>
          <a:xfrm>
            <a:off x="457200" y="1066800"/>
            <a:ext cx="8458200" cy="5562600"/>
          </a:xfrm>
        </p:spPr>
        <p:txBody>
          <a:bodyPr>
            <a:normAutofit fontScale="85000" lnSpcReduction="20000"/>
          </a:bodyPr>
          <a:lstStyle/>
          <a:p>
            <a:pPr algn="ctr">
              <a:buNone/>
            </a:pPr>
            <a:r>
              <a:rPr lang="en-US" b="1" dirty="0" err="1" smtClean="0"/>
              <a:t>Thujone</a:t>
            </a:r>
            <a:endParaRPr lang="en-US" b="1" dirty="0" smtClean="0"/>
          </a:p>
          <a:p>
            <a:pPr algn="just">
              <a:lnSpc>
                <a:spcPct val="160000"/>
              </a:lnSpc>
            </a:pPr>
            <a:r>
              <a:rPr lang="en-US" dirty="0" err="1" smtClean="0"/>
              <a:t>Ketone</a:t>
            </a:r>
            <a:r>
              <a:rPr lang="en-US" dirty="0" smtClean="0"/>
              <a:t> and  </a:t>
            </a:r>
            <a:r>
              <a:rPr lang="en-US" dirty="0" err="1" smtClean="0"/>
              <a:t>monoterpene</a:t>
            </a:r>
            <a:r>
              <a:rPr lang="en-US" dirty="0" smtClean="0"/>
              <a:t> that occurs naturally as α-</a:t>
            </a:r>
            <a:r>
              <a:rPr lang="en-US" dirty="0" err="1" smtClean="0"/>
              <a:t>thujone</a:t>
            </a:r>
            <a:r>
              <a:rPr lang="en-US" dirty="0" smtClean="0"/>
              <a:t> and (+)-β-</a:t>
            </a:r>
            <a:r>
              <a:rPr lang="en-US" dirty="0" err="1" smtClean="0"/>
              <a:t>thujone</a:t>
            </a:r>
            <a:r>
              <a:rPr lang="en-US" dirty="0" smtClean="0"/>
              <a:t>, fragrant oily substance </a:t>
            </a:r>
          </a:p>
          <a:p>
            <a:pPr algn="just">
              <a:lnSpc>
                <a:spcPct val="160000"/>
              </a:lnSpc>
            </a:pPr>
            <a:r>
              <a:rPr lang="en-US" dirty="0" smtClean="0"/>
              <a:t>Found in a variety of common plants and flowers</a:t>
            </a:r>
            <a:r>
              <a:rPr lang="en-US" dirty="0"/>
              <a:t>.</a:t>
            </a:r>
            <a:endParaRPr lang="en-US" dirty="0" smtClean="0"/>
          </a:p>
          <a:p>
            <a:pPr algn="just">
              <a:lnSpc>
                <a:spcPct val="160000"/>
              </a:lnSpc>
            </a:pPr>
            <a:r>
              <a:rPr lang="en-US" dirty="0" smtClean="0"/>
              <a:t>Component of several essential oils, used in perfumery.</a:t>
            </a:r>
          </a:p>
          <a:p>
            <a:pPr algn="just">
              <a:lnSpc>
                <a:spcPct val="160000"/>
              </a:lnSpc>
            </a:pPr>
            <a:r>
              <a:rPr lang="en-US" dirty="0" smtClean="0"/>
              <a:t>It  acts on GABA and 5-HT</a:t>
            </a:r>
            <a:r>
              <a:rPr lang="en-US" baseline="-25000" dirty="0" smtClean="0"/>
              <a:t>3</a:t>
            </a:r>
            <a:r>
              <a:rPr lang="en-US" dirty="0" smtClean="0"/>
              <a:t> receptors  and chloride ion channels in the brain.</a:t>
            </a:r>
          </a:p>
          <a:p>
            <a:pPr algn="just">
              <a:lnSpc>
                <a:spcPct val="160000"/>
              </a:lnSpc>
            </a:pPr>
            <a:r>
              <a:rPr lang="en-US" dirty="0" smtClean="0"/>
              <a:t>Cause hyperactivity, excitability, delirium, seizures or worse.</a:t>
            </a:r>
          </a:p>
          <a:p>
            <a:pPr>
              <a:buNone/>
            </a:pPr>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a:t>
            </a:r>
            <a:endParaRPr lang="en-US" dirty="0"/>
          </a:p>
        </p:txBody>
      </p:sp>
      <p:sp>
        <p:nvSpPr>
          <p:cNvPr id="3" name="Content Placeholder 2"/>
          <p:cNvSpPr>
            <a:spLocks noGrp="1"/>
          </p:cNvSpPr>
          <p:nvPr>
            <p:ph idx="1"/>
          </p:nvPr>
        </p:nvSpPr>
        <p:spPr>
          <a:xfrm>
            <a:off x="457200" y="1066800"/>
            <a:ext cx="8458200" cy="5486400"/>
          </a:xfrm>
        </p:spPr>
        <p:txBody>
          <a:bodyPr>
            <a:noAutofit/>
          </a:bodyPr>
          <a:lstStyle/>
          <a:p>
            <a:pPr algn="just"/>
            <a:r>
              <a:rPr lang="en-US" sz="2800" dirty="0" smtClean="0"/>
              <a:t>In early stages dizziness and vomiting occurs followed by cardiac arrhythmias of various kinds after that disturbances of vision, delirium(serious disturbance in mental abilities results in confused thinking and reduced awareness of your environment) or hallucinations occurs.</a:t>
            </a:r>
          </a:p>
          <a:p>
            <a:pPr algn="just"/>
            <a:r>
              <a:rPr lang="en-US" sz="2800" dirty="0" smtClean="0"/>
              <a:t>In small doses it decreases heart rate and makes it regulates but in higher doses opposite effects observed with much greater severity and there may be heart failure. </a:t>
            </a:r>
          </a:p>
          <a:p>
            <a:pPr algn="just"/>
            <a:r>
              <a:rPr lang="en-US" sz="2800" dirty="0" smtClean="0"/>
              <a:t>Ingestion produces irritation in mouth and stomach followed by emesis. Breathing becomes more difficult. Coma occurs followed by death</a:t>
            </a:r>
            <a:endParaRPr lang="en-US" sz="2800"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smtClean="0"/>
              <a:t>Jimson weed</a:t>
            </a:r>
            <a:r>
              <a:rPr lang="en-US" dirty="0" smtClean="0"/>
              <a:t> </a:t>
            </a:r>
            <a:endParaRPr lang="en-US" dirty="0"/>
          </a:p>
        </p:txBody>
      </p:sp>
      <p:sp>
        <p:nvSpPr>
          <p:cNvPr id="3" name="Content Placeholder 2"/>
          <p:cNvSpPr>
            <a:spLocks noGrp="1"/>
          </p:cNvSpPr>
          <p:nvPr>
            <p:ph idx="1"/>
          </p:nvPr>
        </p:nvSpPr>
        <p:spPr>
          <a:xfrm>
            <a:off x="457200" y="1600200"/>
            <a:ext cx="8229600" cy="4800600"/>
          </a:xfrm>
        </p:spPr>
        <p:txBody>
          <a:bodyPr>
            <a:normAutofit fontScale="85000" lnSpcReduction="10000"/>
          </a:bodyPr>
          <a:lstStyle/>
          <a:p>
            <a:pPr algn="just">
              <a:lnSpc>
                <a:spcPct val="200000"/>
              </a:lnSpc>
            </a:pPr>
            <a:r>
              <a:rPr lang="en-US" dirty="0" err="1" smtClean="0"/>
              <a:t>Datura</a:t>
            </a:r>
            <a:r>
              <a:rPr lang="en-US" dirty="0" smtClean="0"/>
              <a:t> </a:t>
            </a:r>
            <a:r>
              <a:rPr lang="en-US" dirty="0" err="1" smtClean="0"/>
              <a:t>stramonium</a:t>
            </a:r>
            <a:r>
              <a:rPr lang="en-US" dirty="0" smtClean="0"/>
              <a:t> is  erect, annual, freely branching herb</a:t>
            </a:r>
          </a:p>
          <a:p>
            <a:pPr algn="just">
              <a:lnSpc>
                <a:spcPct val="200000"/>
              </a:lnSpc>
            </a:pPr>
            <a:r>
              <a:rPr lang="en-US" dirty="0" smtClean="0"/>
              <a:t>In traditional medicine used to relieve asthma symptoms and as an analgesic during surgery,  burnings and </a:t>
            </a:r>
            <a:r>
              <a:rPr lang="en-US" dirty="0" err="1" smtClean="0"/>
              <a:t>scaldings</a:t>
            </a:r>
            <a:r>
              <a:rPr lang="en-US" dirty="0" smtClean="0"/>
              <a:t>,  </a:t>
            </a:r>
            <a:r>
              <a:rPr lang="en-US" dirty="0" err="1" smtClean="0"/>
              <a:t>anaesthesia</a:t>
            </a:r>
            <a:r>
              <a:rPr lang="en-US" dirty="0" smtClean="0"/>
              <a:t> during surgery</a:t>
            </a:r>
          </a:p>
          <a:p>
            <a:pPr algn="just">
              <a:lnSpc>
                <a:spcPct val="200000"/>
              </a:lnSpc>
            </a:pPr>
            <a:endParaRPr lang="en-U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Toxicity</a:t>
            </a:r>
            <a:endParaRPr lang="en-US" dirty="0"/>
          </a:p>
        </p:txBody>
      </p:sp>
      <p:sp>
        <p:nvSpPr>
          <p:cNvPr id="3" name="Content Placeholder 2"/>
          <p:cNvSpPr>
            <a:spLocks noGrp="1"/>
          </p:cNvSpPr>
          <p:nvPr>
            <p:ph idx="1"/>
          </p:nvPr>
        </p:nvSpPr>
        <p:spPr>
          <a:xfrm>
            <a:off x="457200" y="1066800"/>
            <a:ext cx="8229600" cy="5486400"/>
          </a:xfrm>
        </p:spPr>
        <p:txBody>
          <a:bodyPr>
            <a:normAutofit lnSpcReduction="10000"/>
          </a:bodyPr>
          <a:lstStyle/>
          <a:p>
            <a:pPr algn="just"/>
            <a:r>
              <a:rPr lang="en-US" i="1" dirty="0" err="1" smtClean="0"/>
              <a:t>Datura</a:t>
            </a:r>
            <a:r>
              <a:rPr lang="en-US" dirty="0" smtClean="0"/>
              <a:t> intoxication typically produces delirium(sudden severe confusion due to rapid changes in brain function), hyperthermia, tachycardia, bizarre(very strange or unusual) behavior, and severe mydriasis with resultant painful photophobia that can last several days.</a:t>
            </a:r>
          </a:p>
          <a:p>
            <a:pPr algn="just"/>
            <a:r>
              <a:rPr lang="en-US" dirty="0" smtClean="0"/>
              <a:t> Pronounced amnesia (deficit in memory caused by brain damage, disease, or psychological trauma)is another commonly reported effect</a:t>
            </a:r>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a:t>
            </a:r>
            <a:endParaRPr lang="en-US" dirty="0"/>
          </a:p>
        </p:txBody>
      </p:sp>
      <p:sp>
        <p:nvSpPr>
          <p:cNvPr id="3" name="Content Placeholder 2"/>
          <p:cNvSpPr>
            <a:spLocks noGrp="1"/>
          </p:cNvSpPr>
          <p:nvPr>
            <p:ph idx="1"/>
          </p:nvPr>
        </p:nvSpPr>
        <p:spPr/>
        <p:txBody>
          <a:bodyPr/>
          <a:lstStyle/>
          <a:p>
            <a:r>
              <a:rPr lang="en-US" dirty="0" smtClean="0"/>
              <a:t>weak pulse</a:t>
            </a:r>
          </a:p>
          <a:p>
            <a:r>
              <a:rPr lang="en-US" dirty="0" smtClean="0"/>
              <a:t>irregular breathing</a:t>
            </a:r>
          </a:p>
          <a:p>
            <a:r>
              <a:rPr lang="en-US" dirty="0" smtClean="0"/>
              <a:t>lower body temperature</a:t>
            </a:r>
          </a:p>
          <a:p>
            <a:r>
              <a:rPr lang="en-US" dirty="0" smtClean="0"/>
              <a:t>coma</a:t>
            </a:r>
          </a:p>
          <a:p>
            <a:r>
              <a:rPr lang="en-US" dirty="0" smtClean="0"/>
              <a:t>retained urine</a:t>
            </a:r>
          </a:p>
          <a:p>
            <a:r>
              <a:rPr lang="en-US" dirty="0" smtClean="0"/>
              <a:t>convulsions</a:t>
            </a:r>
          </a:p>
          <a:p>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normAutofit lnSpcReduction="10000"/>
          </a:bodyPr>
          <a:lstStyle/>
          <a:p>
            <a:pPr algn="just"/>
            <a:r>
              <a:rPr lang="en-US" dirty="0" smtClean="0"/>
              <a:t>Benzodiazepines can be given to curb the patient's agitation</a:t>
            </a:r>
          </a:p>
          <a:p>
            <a:pPr algn="just"/>
            <a:r>
              <a:rPr lang="en-US" dirty="0" smtClean="0"/>
              <a:t>supportive care with oxygen, hydration, and symptomatic treatment </a:t>
            </a:r>
          </a:p>
          <a:p>
            <a:pPr algn="just"/>
            <a:r>
              <a:rPr lang="en-US" dirty="0" smtClean="0"/>
              <a:t>Consider administration of </a:t>
            </a:r>
            <a:r>
              <a:rPr lang="en-US" dirty="0" err="1" smtClean="0"/>
              <a:t>naloxone</a:t>
            </a:r>
            <a:r>
              <a:rPr lang="en-US" dirty="0" smtClean="0"/>
              <a:t> and thiamine.</a:t>
            </a:r>
          </a:p>
          <a:p>
            <a:pPr algn="just"/>
            <a:r>
              <a:rPr lang="en-US" dirty="0" smtClean="0"/>
              <a:t>Primary assessment should focus on respiratory, circulatory, and neurologic systems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2716</TotalTime>
  <Words>3202</Words>
  <Application>Microsoft Office PowerPoint</Application>
  <PresentationFormat>On-screen Show (4:3)</PresentationFormat>
  <Paragraphs>508</Paragraphs>
  <Slides>94</Slides>
  <Notes>0</Notes>
  <HiddenSlides>0</HiddenSlides>
  <MMClips>0</MMClips>
  <ScaleCrop>false</ScaleCrop>
  <HeadingPairs>
    <vt:vector size="4" baseType="variant">
      <vt:variant>
        <vt:lpstr>Theme</vt:lpstr>
      </vt:variant>
      <vt:variant>
        <vt:i4>1</vt:i4>
      </vt:variant>
      <vt:variant>
        <vt:lpstr>Slide Titles</vt:lpstr>
      </vt:variant>
      <vt:variant>
        <vt:i4>94</vt:i4>
      </vt:variant>
    </vt:vector>
  </HeadingPairs>
  <TitlesOfParts>
    <vt:vector size="95" baseType="lpstr">
      <vt:lpstr>Office Theme</vt:lpstr>
      <vt:lpstr>PLANT TOXICITY </vt:lpstr>
      <vt:lpstr>Conti…</vt:lpstr>
      <vt:lpstr>Conti…</vt:lpstr>
      <vt:lpstr>Higher Plant Toxins </vt:lpstr>
      <vt:lpstr>Management</vt:lpstr>
      <vt:lpstr>Toxicity of cineole/ eucalyptol</vt:lpstr>
      <vt:lpstr>2. Pine oil </vt:lpstr>
      <vt:lpstr>Management</vt:lpstr>
      <vt:lpstr>  Mono terpene  </vt:lpstr>
      <vt:lpstr>Menthofuran</vt:lpstr>
      <vt:lpstr>Phenyl propane</vt:lpstr>
      <vt:lpstr>Myristicin</vt:lpstr>
      <vt:lpstr>Uses</vt:lpstr>
      <vt:lpstr>Toxicity</vt:lpstr>
      <vt:lpstr>Cont…</vt:lpstr>
      <vt:lpstr>Cont…</vt:lpstr>
      <vt:lpstr>APIOL</vt:lpstr>
      <vt:lpstr>Toxicity</vt:lpstr>
      <vt:lpstr>Treatment</vt:lpstr>
      <vt:lpstr>Safrole</vt:lpstr>
      <vt:lpstr>Uses</vt:lpstr>
      <vt:lpstr>Toxicity</vt:lpstr>
      <vt:lpstr>Treatment</vt:lpstr>
      <vt:lpstr>RESIN ACIDS</vt:lpstr>
      <vt:lpstr>Toxicity </vt:lpstr>
      <vt:lpstr>OXALIC ACID</vt:lpstr>
      <vt:lpstr>Conti…</vt:lpstr>
      <vt:lpstr>Conti…</vt:lpstr>
      <vt:lpstr>Cont….</vt:lpstr>
      <vt:lpstr>Conti…</vt:lpstr>
      <vt:lpstr>Amino acid</vt:lpstr>
      <vt:lpstr>Cyanogenic glycosides</vt:lpstr>
      <vt:lpstr>Conti…</vt:lpstr>
      <vt:lpstr>Conti….</vt:lpstr>
      <vt:lpstr>Symptoms</vt:lpstr>
      <vt:lpstr>Conti….</vt:lpstr>
      <vt:lpstr>Treatment</vt:lpstr>
      <vt:lpstr>Cont…</vt:lpstr>
      <vt:lpstr>Alkaloid poisoning</vt:lpstr>
      <vt:lpstr>Pyrrolizidine</vt:lpstr>
      <vt:lpstr>Natural toxicant </vt:lpstr>
      <vt:lpstr>Bacterial toxin</vt:lpstr>
      <vt:lpstr>Cont….</vt:lpstr>
      <vt:lpstr>Cont…</vt:lpstr>
      <vt:lpstr>Conti…</vt:lpstr>
      <vt:lpstr>Staphylococcus aureus</vt:lpstr>
      <vt:lpstr>Toxic compound</vt:lpstr>
      <vt:lpstr>Cont…</vt:lpstr>
      <vt:lpstr>Toxicity</vt:lpstr>
      <vt:lpstr>Treatment</vt:lpstr>
      <vt:lpstr>Microcystis aeruginosa </vt:lpstr>
      <vt:lpstr>Toxicity</vt:lpstr>
      <vt:lpstr>Cyanobecteria</vt:lpstr>
      <vt:lpstr>Conti….</vt:lpstr>
      <vt:lpstr>Gonyaulax cantenella</vt:lpstr>
      <vt:lpstr>Cont…</vt:lpstr>
      <vt:lpstr>Mycotoxin</vt:lpstr>
      <vt:lpstr>Characteristics</vt:lpstr>
      <vt:lpstr>Aspergilus spp.</vt:lpstr>
      <vt:lpstr>Aflatoxin</vt:lpstr>
      <vt:lpstr>Conti…</vt:lpstr>
      <vt:lpstr>Ochratoxin</vt:lpstr>
      <vt:lpstr>Mushroom poison</vt:lpstr>
      <vt:lpstr>Cont…</vt:lpstr>
      <vt:lpstr>Cont…</vt:lpstr>
      <vt:lpstr>TOXICOLOGY</vt:lpstr>
      <vt:lpstr>Rosary pea</vt:lpstr>
      <vt:lpstr>Uses</vt:lpstr>
      <vt:lpstr>Toxicity symptoms</vt:lpstr>
      <vt:lpstr>Treament</vt:lpstr>
      <vt:lpstr>Papaver somniferum</vt:lpstr>
      <vt:lpstr>(Conti…)</vt:lpstr>
      <vt:lpstr>(Cont…)</vt:lpstr>
      <vt:lpstr>Eucalyptus spp.</vt:lpstr>
      <vt:lpstr>Uses</vt:lpstr>
      <vt:lpstr>Conti….</vt:lpstr>
      <vt:lpstr>Nicotiana tobacum</vt:lpstr>
      <vt:lpstr>(Cont…)</vt:lpstr>
      <vt:lpstr>(Cont…)</vt:lpstr>
      <vt:lpstr>(Cont…)</vt:lpstr>
      <vt:lpstr>(Cont…)</vt:lpstr>
      <vt:lpstr> (Cont…)</vt:lpstr>
      <vt:lpstr>Hemp</vt:lpstr>
      <vt:lpstr>Toxic compound</vt:lpstr>
      <vt:lpstr>Toxicity</vt:lpstr>
      <vt:lpstr>Cont…</vt:lpstr>
      <vt:lpstr>Treatment</vt:lpstr>
      <vt:lpstr>DIGITALIS PURPUREA AND DIGITALIS LANATA</vt:lpstr>
      <vt:lpstr>DIGITALIS PURPUREA AND DIGITALIS LANATA (cont…)</vt:lpstr>
      <vt:lpstr>Cont….</vt:lpstr>
      <vt:lpstr>Jimson weed </vt:lpstr>
      <vt:lpstr>Toxicity</vt:lpstr>
      <vt:lpstr>Conti….</vt:lpstr>
      <vt:lpstr>Treatment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 TOXICITY </dc:title>
  <dc:creator/>
  <cp:lastModifiedBy>A A COMPUTER</cp:lastModifiedBy>
  <cp:revision>185</cp:revision>
  <dcterms:created xsi:type="dcterms:W3CDTF">2006-08-16T00:00:00Z</dcterms:created>
  <dcterms:modified xsi:type="dcterms:W3CDTF">2020-04-01T18:48:22Z</dcterms:modified>
</cp:coreProperties>
</file>